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60" r:id="rId3"/>
    <p:sldId id="434" r:id="rId4"/>
    <p:sldId id="356" r:id="rId5"/>
    <p:sldId id="471" r:id="rId6"/>
    <p:sldId id="473" r:id="rId7"/>
    <p:sldId id="472" r:id="rId8"/>
    <p:sldId id="516" r:id="rId9"/>
    <p:sldId id="475" r:id="rId10"/>
    <p:sldId id="517" r:id="rId11"/>
    <p:sldId id="437" r:id="rId12"/>
    <p:sldId id="438" r:id="rId13"/>
    <p:sldId id="518" r:id="rId14"/>
    <p:sldId id="519" r:id="rId15"/>
    <p:sldId id="476" r:id="rId16"/>
    <p:sldId id="521" r:id="rId17"/>
    <p:sldId id="520" r:id="rId18"/>
    <p:sldId id="477" r:id="rId19"/>
    <p:sldId id="522" r:id="rId20"/>
    <p:sldId id="523" r:id="rId21"/>
    <p:sldId id="524" r:id="rId22"/>
    <p:sldId id="525" r:id="rId23"/>
    <p:sldId id="526" r:id="rId24"/>
    <p:sldId id="478" r:id="rId25"/>
    <p:sldId id="531" r:id="rId26"/>
    <p:sldId id="479" r:id="rId27"/>
    <p:sldId id="483" r:id="rId28"/>
    <p:sldId id="532" r:id="rId29"/>
    <p:sldId id="480" r:id="rId30"/>
    <p:sldId id="527" r:id="rId31"/>
    <p:sldId id="528" r:id="rId32"/>
    <p:sldId id="482" r:id="rId33"/>
    <p:sldId id="481" r:id="rId34"/>
    <p:sldId id="529" r:id="rId35"/>
    <p:sldId id="530" r:id="rId36"/>
    <p:sldId id="510" r:id="rId37"/>
    <p:sldId id="511" r:id="rId38"/>
    <p:sldId id="512" r:id="rId39"/>
    <p:sldId id="513" r:id="rId40"/>
    <p:sldId id="514" r:id="rId41"/>
    <p:sldId id="515" r:id="rId42"/>
    <p:sldId id="484" r:id="rId43"/>
    <p:sldId id="485" r:id="rId44"/>
    <p:sldId id="486" r:id="rId45"/>
    <p:sldId id="487" r:id="rId46"/>
    <p:sldId id="492" r:id="rId47"/>
    <p:sldId id="493" r:id="rId48"/>
    <p:sldId id="488" r:id="rId49"/>
    <p:sldId id="489" r:id="rId50"/>
    <p:sldId id="490" r:id="rId51"/>
    <p:sldId id="491" r:id="rId52"/>
    <p:sldId id="494" r:id="rId53"/>
    <p:sldId id="495" r:id="rId54"/>
    <p:sldId id="496" r:id="rId55"/>
    <p:sldId id="503" r:id="rId56"/>
    <p:sldId id="504" r:id="rId57"/>
    <p:sldId id="505" r:id="rId58"/>
    <p:sldId id="506" r:id="rId59"/>
    <p:sldId id="507" r:id="rId60"/>
    <p:sldId id="509" r:id="rId61"/>
    <p:sldId id="50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7F00"/>
    <a:srgbClr val="FF6EC7"/>
    <a:srgbClr val="B87333"/>
    <a:srgbClr val="B5A642"/>
    <a:srgbClr val="9F5F9F"/>
    <a:srgbClr val="5C3317"/>
    <a:srgbClr val="70DB93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94356" autoAdjust="0"/>
  </p:normalViewPr>
  <p:slideViewPr>
    <p:cSldViewPr>
      <p:cViewPr varScale="1">
        <p:scale>
          <a:sx n="87" d="100"/>
          <a:sy n="87" d="100"/>
        </p:scale>
        <p:origin x="14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98C957-650E-4D0E-8FCB-EB77806CE113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56F3C-027B-42AE-A951-CD2D9B608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41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FCA3E-F50C-4486-AC94-42223638740B}" type="datetimeFigureOut">
              <a:rPr lang="en-US" smtClean="0"/>
              <a:pPr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309F0-2EE6-4F27-AF71-A2CFE74BD6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78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4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94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0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5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03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9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5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13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3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32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36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04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2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87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47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43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4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23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58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243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5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275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9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4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58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6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2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426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93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876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292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10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245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12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20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26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18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39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31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8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87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35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855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605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49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7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15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56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159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360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2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5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9309F0-2EE6-4F27-AF71-A2CFE74BD60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1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3200400"/>
            <a:ext cx="5257800" cy="990600"/>
          </a:xfrm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01E43-BD0D-414A-8FCA-B68748FF5725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86FC-8483-4ED3-8AB9-438EDAF94506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3D0B4-A68B-41AB-A099-91F22120DA7F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EF9B8-BEBC-4985-A65D-47D136D32917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EDAA8-66AE-4D8B-A06C-4C71B0582055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-6350"/>
            <a:ext cx="916305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2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274638"/>
            <a:ext cx="7010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960D-2C8C-4850-B8B4-587880A057EE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876" y="635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-6350"/>
            <a:ext cx="9388476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96020-3B85-4636-8AB1-5BB683FA9432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47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F6235-D76D-4A6A-BD40-D2199CAD20AB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8D836-E1A5-4AD8-B2E9-62FADC22A23E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PP_SGLOB_TLE_Western_Hemishper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DFB06-7D1E-4C03-89A8-9CFCC4162736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A81E7-6FE7-42B2-B278-74F24E95A7EB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C739-3479-4F63-990A-A42721BCA650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0634-85DC-49B5-B440-D3FC25F30B3B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4471B-EBB6-47D7-9909-7D3A8CB101C4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icrosoft_2007__TXT_02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8229600" cy="4449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F0D7-7C2A-4D6B-BD99-B8D59C26E603}" type="datetime1">
              <a:rPr lang="en-US" smtClean="0"/>
              <a:pPr/>
              <a:t>5/20/2018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953FE-008D-4B84-AA16-12880D631E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7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4400" b="1" kern="1200" smtClean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CSS 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968088" y="6420136"/>
            <a:ext cx="5257800" cy="381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National Telecommunication Institute - Egypt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4475" y="2667000"/>
            <a:ext cx="7467600" cy="2819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div 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{  border: 2px solid;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padding: 20px; 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width: 300px;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resize: both;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overflow: auto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;}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10" y="3505200"/>
            <a:ext cx="337232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7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2D Transforms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048000"/>
            <a:ext cx="7467600" cy="2819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Translate()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</a:t>
            </a:r>
            <a:r>
              <a:rPr lang="en-US" sz="2800" dirty="0" smtClean="0"/>
              <a:t>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Rotate() 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Skew()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Matrix()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8273" y="2057400"/>
            <a:ext cx="8437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In this chapter you will learn about the </a:t>
            </a:r>
            <a:r>
              <a:rPr lang="en-US" sz="2000" b="1" dirty="0" smtClean="0">
                <a:solidFill>
                  <a:srgbClr val="FFC000"/>
                </a:solidFill>
              </a:rPr>
              <a:t>following </a:t>
            </a:r>
            <a:r>
              <a:rPr lang="en-US" sz="2000" b="1" dirty="0">
                <a:solidFill>
                  <a:srgbClr val="FFC000"/>
                </a:solidFill>
              </a:rPr>
              <a:t>2D transformation </a:t>
            </a:r>
            <a:r>
              <a:rPr lang="en-US" sz="2000" b="1" dirty="0" smtClean="0">
                <a:solidFill>
                  <a:srgbClr val="FFC000"/>
                </a:solidFill>
              </a:rPr>
              <a:t>methods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8194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{transform</a:t>
            </a:r>
            <a:r>
              <a:rPr lang="en-US" sz="2800" dirty="0"/>
              <a:t>: translate(50px, 100px</a:t>
            </a:r>
            <a:r>
              <a:rPr lang="en-US" sz="2800" dirty="0" smtClean="0"/>
              <a:t>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5087" y="1940780"/>
            <a:ext cx="6713826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Translate m</a:t>
            </a:r>
            <a:r>
              <a:rPr lang="en-US" sz="2000" b="1" dirty="0" smtClean="0">
                <a:solidFill>
                  <a:srgbClr val="FFC000"/>
                </a:solidFill>
              </a:rPr>
              <a:t>ethod moves </a:t>
            </a:r>
            <a:r>
              <a:rPr lang="en-US" sz="2000" b="1" dirty="0">
                <a:solidFill>
                  <a:srgbClr val="FFC000"/>
                </a:solidFill>
              </a:rPr>
              <a:t>an element from its current position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13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447072"/>
            <a:ext cx="7467600" cy="373379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</a:t>
            </a:r>
            <a:r>
              <a:rPr lang="en-US" sz="1400" dirty="0" err="1"/>
              <a:t>img</a:t>
            </a:r>
            <a:r>
              <a:rPr lang="en-US" sz="1400" dirty="0"/>
              <a:t> {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		-</a:t>
            </a:r>
            <a:r>
              <a:rPr lang="en-US" sz="1400" dirty="0" err="1"/>
              <a:t>webkit</a:t>
            </a:r>
            <a:r>
              <a:rPr lang="en-US" sz="1400" dirty="0"/>
              <a:t>-transform: translate(200px, 50px);  /* Chrome, Safari, Opera */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           -</a:t>
            </a:r>
            <a:r>
              <a:rPr lang="en-US" sz="1400" dirty="0" err="1"/>
              <a:t>moz</a:t>
            </a:r>
            <a:r>
              <a:rPr lang="en-US" sz="1400" dirty="0"/>
              <a:t>-transform: translate(200px, 50px);  /* Firefox */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-</a:t>
            </a:r>
            <a:r>
              <a:rPr lang="en-US" sz="1400" dirty="0" err="1"/>
              <a:t>ms</a:t>
            </a:r>
            <a:r>
              <a:rPr lang="en-US" sz="1400" dirty="0"/>
              <a:t>-transform: translate(200px, 50px);  /* IE 9 */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	</a:t>
            </a:r>
            <a:r>
              <a:rPr lang="en-US" sz="1400" dirty="0" smtClean="0"/>
              <a:t>transform</a:t>
            </a:r>
            <a:r>
              <a:rPr lang="en-US" sz="1400" dirty="0"/>
              <a:t>: translate(200px, 50px);  /* Standard syntax </a:t>
            </a:r>
            <a:r>
              <a:rPr lang="en-US" sz="1400" dirty="0" smtClean="0"/>
              <a:t>*/  }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.</a:t>
            </a:r>
            <a:r>
              <a:rPr lang="en-US" sz="1400" dirty="0" smtClean="0"/>
              <a:t>box{margin</a:t>
            </a:r>
            <a:r>
              <a:rPr lang="en-US" sz="1400" dirty="0"/>
              <a:t>: 50px;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width:153px;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height:103px;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background: </a:t>
            </a:r>
            <a:r>
              <a:rPr lang="en-US" sz="1400" dirty="0" err="1"/>
              <a:t>url</a:t>
            </a:r>
            <a:r>
              <a:rPr lang="en-US" sz="1400" dirty="0" smtClean="0"/>
              <a:t>("tortoise-transparent.png</a:t>
            </a:r>
            <a:r>
              <a:rPr lang="en-US" sz="1400" dirty="0"/>
              <a:t>") no-repeat</a:t>
            </a:r>
            <a:r>
              <a:rPr lang="en-US" sz="1400" dirty="0" smtClean="0"/>
              <a:t>;   </a:t>
            </a:r>
            <a:r>
              <a:rPr lang="en-US" sz="1400" dirty="0"/>
              <a:t>}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447072"/>
            <a:ext cx="7467600" cy="373379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&lt;div class="box"&gt;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	&lt;</a:t>
            </a:r>
            <a:r>
              <a:rPr lang="en-US" sz="1400" dirty="0" err="1"/>
              <a:t>img</a:t>
            </a:r>
            <a:r>
              <a:rPr lang="en-US" sz="1400" dirty="0"/>
              <a:t> </a:t>
            </a:r>
            <a:r>
              <a:rPr lang="en-US" sz="1400" dirty="0" err="1"/>
              <a:t>src</a:t>
            </a:r>
            <a:r>
              <a:rPr lang="en-US" sz="1400" dirty="0"/>
              <a:t>="/examples/images/tortoise.png" alt="Tortoise"&gt;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&lt;/div</a:t>
            </a:r>
            <a:r>
              <a:rPr lang="en-US" sz="1400" dirty="0" smtClean="0"/>
              <a:t>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Tort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310808"/>
            <a:ext cx="136207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ortoi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842715"/>
            <a:ext cx="1498283" cy="102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6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710706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{transform</a:t>
            </a:r>
            <a:r>
              <a:rPr lang="en-US" sz="2800" dirty="0"/>
              <a:t>: scale(2, 3);</a:t>
            </a:r>
            <a:r>
              <a:rPr lang="en-US" sz="2800" dirty="0" smtClean="0"/>
              <a:t>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33004" y="1916234"/>
            <a:ext cx="647799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Scale method </a:t>
            </a:r>
            <a:r>
              <a:rPr lang="en-US" sz="2000" b="1" dirty="0">
                <a:solidFill>
                  <a:srgbClr val="FFC000"/>
                </a:solidFill>
              </a:rPr>
              <a:t>increases or decreases the size of an element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4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710706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img</a:t>
            </a:r>
            <a:r>
              <a:rPr lang="en-US" sz="1400" dirty="0"/>
              <a:t> </a:t>
            </a:r>
            <a:r>
              <a:rPr lang="en-US" sz="1400" dirty="0" smtClean="0"/>
              <a:t>{transform</a:t>
            </a:r>
            <a:r>
              <a:rPr lang="en-US" sz="1400" dirty="0"/>
              <a:t>: scale(2); </a:t>
            </a:r>
            <a:r>
              <a:rPr lang="en-US" sz="1400" dirty="0" smtClean="0"/>
              <a:t>}</a:t>
            </a:r>
            <a:endParaRPr lang="en-US" sz="14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.box{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margin: 50px;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width:103px;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height:190px;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    background: </a:t>
            </a:r>
            <a:r>
              <a:rPr lang="en-US" sz="1400" dirty="0" err="1"/>
              <a:t>url</a:t>
            </a:r>
            <a:r>
              <a:rPr lang="en-US" sz="1400" dirty="0" smtClean="0"/>
              <a:t>("octopus.png</a:t>
            </a:r>
            <a:r>
              <a:rPr lang="en-US" sz="1400" dirty="0"/>
              <a:t>") no-repeat;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  }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3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710706"/>
            <a:ext cx="7467600" cy="3385294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&lt;div class="box"&gt;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	&lt;</a:t>
            </a:r>
            <a:r>
              <a:rPr lang="en-US" sz="2000" dirty="0" err="1"/>
              <a:t>img</a:t>
            </a:r>
            <a:r>
              <a:rPr lang="en-US" sz="2000" dirty="0"/>
              <a:t> </a:t>
            </a:r>
            <a:r>
              <a:rPr lang="en-US" sz="2000" dirty="0" err="1"/>
              <a:t>src</a:t>
            </a:r>
            <a:r>
              <a:rPr lang="en-US" sz="2000" dirty="0" smtClean="0"/>
              <a:t>="octopus.png</a:t>
            </a:r>
            <a:r>
              <a:rPr lang="en-US" sz="2000" dirty="0"/>
              <a:t>" alt="Octopus"&gt;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&lt;/div</a:t>
            </a:r>
            <a:r>
              <a:rPr lang="en-US" sz="2000" dirty="0" smtClean="0"/>
              <a:t>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Octop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857750"/>
            <a:ext cx="9810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ctop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045075"/>
            <a:ext cx="737095" cy="93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5052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</a:t>
            </a:r>
            <a:r>
              <a:rPr lang="en-US" sz="2800" dirty="0"/>
              <a:t>transform: </a:t>
            </a:r>
            <a:r>
              <a:rPr lang="en-US" sz="2800" dirty="0" smtClean="0"/>
              <a:t>rotate(20deg);}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0272" y="2037943"/>
            <a:ext cx="8353056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Rotate method </a:t>
            </a:r>
            <a:r>
              <a:rPr lang="en-US" sz="2000" b="1" dirty="0">
                <a:solidFill>
                  <a:srgbClr val="FFC000"/>
                </a:solidFill>
              </a:rPr>
              <a:t>rotates an element clockwise or </a:t>
            </a:r>
            <a:r>
              <a:rPr lang="en-US" sz="2000" b="1" dirty="0" smtClean="0">
                <a:solidFill>
                  <a:srgbClr val="FFC000"/>
                </a:solidFill>
              </a:rPr>
              <a:t>counter-clockwise </a:t>
            </a:r>
            <a:r>
              <a:rPr lang="en-US" sz="2000" b="1" dirty="0">
                <a:solidFill>
                  <a:srgbClr val="FFC000"/>
                </a:solidFill>
              </a:rPr>
              <a:t>according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to </a:t>
            </a:r>
            <a:r>
              <a:rPr lang="en-US" sz="2000" b="1" dirty="0">
                <a:solidFill>
                  <a:srgbClr val="FFC000"/>
                </a:solidFill>
              </a:rPr>
              <a:t>a given degree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19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286000"/>
            <a:ext cx="7467600" cy="37860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smtClean="0"/>
              <a:t>{transform</a:t>
            </a:r>
            <a:r>
              <a:rPr lang="en-US" sz="1600" dirty="0"/>
              <a:t>: rotate(30deg);  /* Modern Browsers </a:t>
            </a:r>
            <a:r>
              <a:rPr lang="en-US" sz="1600" dirty="0" smtClean="0"/>
              <a:t>*/}</a:t>
            </a:r>
            <a:endParaRPr lang="en-US" sz="16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.box{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    margin: 50px;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    width:120px;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    height:110px;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    background: </a:t>
            </a:r>
            <a:r>
              <a:rPr lang="en-US" sz="1600" dirty="0" err="1"/>
              <a:t>url</a:t>
            </a:r>
            <a:r>
              <a:rPr lang="en-US" sz="1600" dirty="0" smtClean="0"/>
              <a:t>("star-fish.png</a:t>
            </a:r>
            <a:r>
              <a:rPr lang="en-US" sz="1600" dirty="0"/>
              <a:t>") no-repeat;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}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What </a:t>
            </a:r>
            <a:r>
              <a:rPr lang="en-US" dirty="0" smtClean="0">
                <a:solidFill>
                  <a:srgbClr val="FFC000"/>
                </a:solidFill>
              </a:rPr>
              <a:t>is New CSS 3?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981200"/>
            <a:ext cx="8229600" cy="4375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  <a:scene3d>
              <a:camera prst="perspectiveFront"/>
              <a:lightRig rig="threePt" dir="t"/>
            </a:scene3d>
          </a:bodyPr>
          <a:lstStyle/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Prefixes</a:t>
            </a: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Box Sizing</a:t>
            </a: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Border Radius , Box Shadow </a:t>
            </a:r>
            <a:r>
              <a:rPr lang="en-US" sz="2000" b="1" dirty="0" smtClean="0">
                <a:solidFill>
                  <a:schemeClr val="bg1"/>
                </a:solidFill>
              </a:rPr>
              <a:t>, Text Shadow</a:t>
            </a: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Resize , Opacity </a:t>
            </a:r>
            <a:r>
              <a:rPr lang="en-US" sz="2000" b="1" dirty="0" smtClean="0">
                <a:solidFill>
                  <a:schemeClr val="bg1"/>
                </a:solidFill>
              </a:rPr>
              <a:t>  </a:t>
            </a:r>
            <a:endParaRPr lang="en-US" sz="2000" b="1" dirty="0">
              <a:solidFill>
                <a:schemeClr val="bg1"/>
              </a:solidFill>
            </a:endParaRP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2D Transform , 3D Transform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Transition </a:t>
            </a: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Animation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marL="728663" lvl="1" indent="-271463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Multi </a:t>
            </a:r>
            <a:r>
              <a:rPr lang="en-US" sz="2000" b="1" dirty="0">
                <a:solidFill>
                  <a:schemeClr val="bg1"/>
                </a:solidFill>
              </a:rPr>
              <a:t>Columns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313461"/>
            <a:ext cx="7467600" cy="37860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&lt;div class="box"&gt;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	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 smtClean="0"/>
              <a:t>="star-fish.png</a:t>
            </a:r>
            <a:r>
              <a:rPr lang="en-US" sz="1600" dirty="0"/>
              <a:t>" alt="Star Fish"&gt;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&lt;/div&gt;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Star 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42592"/>
            <a:ext cx="11430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tar F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835">
            <a:off x="6153956" y="4590389"/>
            <a:ext cx="1256894" cy="11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8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Skew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5052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div </a:t>
            </a:r>
            <a:r>
              <a:rPr lang="en-US" sz="2000" dirty="0" smtClean="0"/>
              <a:t>{</a:t>
            </a:r>
            <a:r>
              <a:rPr lang="en-US" sz="2000" dirty="0"/>
              <a:t>   -</a:t>
            </a:r>
            <a:r>
              <a:rPr lang="en-US" sz="2000" dirty="0" err="1"/>
              <a:t>ms</a:t>
            </a:r>
            <a:r>
              <a:rPr lang="en-US" sz="2000" dirty="0"/>
              <a:t>-transform: skew(20deg, 10deg); /* IE 9 */</a:t>
            </a:r>
            <a:br>
              <a:rPr lang="en-US" sz="2000" dirty="0"/>
            </a:br>
            <a:r>
              <a:rPr lang="en-US" sz="2000" dirty="0"/>
              <a:t>    -</a:t>
            </a:r>
            <a:r>
              <a:rPr lang="en-US" sz="2000" dirty="0" err="1"/>
              <a:t>webkit</a:t>
            </a:r>
            <a:r>
              <a:rPr lang="en-US" sz="2000" dirty="0"/>
              <a:t>-transform: skew(20deg, 10deg); /* Safari */</a:t>
            </a:r>
            <a:br>
              <a:rPr lang="en-US" sz="2000" dirty="0"/>
            </a:br>
            <a:r>
              <a:rPr lang="en-US" sz="2000" dirty="0"/>
              <a:t>    transform: skew(20deg, 10deg</a:t>
            </a:r>
            <a:r>
              <a:rPr lang="en-US" sz="2000" dirty="0" smtClean="0"/>
              <a:t>);}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0272" y="2037943"/>
            <a:ext cx="7337778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Skew </a:t>
            </a:r>
            <a:r>
              <a:rPr lang="en-US" sz="2000" b="1" dirty="0" smtClean="0">
                <a:solidFill>
                  <a:srgbClr val="FFC000"/>
                </a:solidFill>
              </a:rPr>
              <a:t>method </a:t>
            </a:r>
            <a:r>
              <a:rPr lang="en-US" sz="2000" b="1" dirty="0">
                <a:solidFill>
                  <a:srgbClr val="FFC000"/>
                </a:solidFill>
              </a:rPr>
              <a:t>skews an element along the X-axis by the given angle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Skew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438400"/>
            <a:ext cx="7467600" cy="36336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div</a:t>
            </a:r>
            <a:r>
              <a:rPr lang="en-US" sz="1400" dirty="0" smtClean="0"/>
              <a:t>{  </a:t>
            </a:r>
            <a:r>
              <a:rPr lang="en-US" sz="1400" dirty="0"/>
              <a:t>width:200px;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height:40px;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background:#8FD3D3;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margin:50px auto;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color:#</a:t>
            </a:r>
            <a:r>
              <a:rPr lang="en-US" sz="1400" dirty="0" err="1"/>
              <a:t>fff</a:t>
            </a:r>
            <a:r>
              <a:rPr lang="en-US" sz="1400" dirty="0"/>
              <a:t>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  padding:20px;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text-align:center</a:t>
            </a:r>
            <a:r>
              <a:rPr lang="en-US" sz="1400" dirty="0"/>
              <a:t>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}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/>
              <a:t>div:hover</a:t>
            </a:r>
            <a:r>
              <a:rPr lang="en-US" sz="1400" dirty="0" smtClean="0"/>
              <a:t>{</a:t>
            </a:r>
            <a:r>
              <a:rPr lang="en-US" sz="1400" dirty="0" err="1" smtClean="0"/>
              <a:t>transform:skew</a:t>
            </a:r>
            <a:r>
              <a:rPr lang="en-US" sz="1400" dirty="0"/>
              <a:t>(-200deg</a:t>
            </a:r>
            <a:r>
              <a:rPr lang="en-US" sz="1400" dirty="0" smtClean="0"/>
              <a:t>);}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1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Skew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23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2818846"/>
            <a:ext cx="7467600" cy="2819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&lt;div&gt;Skew&lt;/div</a:t>
            </a:r>
            <a:r>
              <a:rPr lang="en-US" dirty="0" smtClean="0"/>
              <a:t>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62" y="4322397"/>
            <a:ext cx="2238687" cy="752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49" y="4371309"/>
            <a:ext cx="2724530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Matrix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4017" y="29718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</a:rPr>
              <a:t>The parameters are as follow: matrix(</a:t>
            </a:r>
            <a:r>
              <a:rPr lang="en-US" b="1" dirty="0" err="1">
                <a:solidFill>
                  <a:schemeClr val="tx1"/>
                </a:solidFill>
              </a:rPr>
              <a:t>scaleX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  <a:r>
              <a:rPr lang="en-US" b="1" dirty="0" err="1">
                <a:solidFill>
                  <a:schemeClr val="tx1"/>
                </a:solidFill>
              </a:rPr>
              <a:t>skewY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  <a:r>
              <a:rPr lang="en-US" b="1" dirty="0" err="1">
                <a:solidFill>
                  <a:schemeClr val="tx1"/>
                </a:solidFill>
              </a:rPr>
              <a:t>skewX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  <a:r>
              <a:rPr lang="en-US" b="1" dirty="0" err="1">
                <a:solidFill>
                  <a:schemeClr val="tx1"/>
                </a:solidFill>
              </a:rPr>
              <a:t>scaleY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  <a:r>
              <a:rPr lang="en-US" b="1" dirty="0" err="1">
                <a:solidFill>
                  <a:schemeClr val="tx1"/>
                </a:solidFill>
              </a:rPr>
              <a:t>translateX</a:t>
            </a:r>
            <a:r>
              <a:rPr lang="en-US" b="1" dirty="0">
                <a:solidFill>
                  <a:schemeClr val="tx1"/>
                </a:solidFill>
              </a:rPr>
              <a:t>(),</a:t>
            </a:r>
            <a:r>
              <a:rPr lang="en-US" b="1" dirty="0" err="1">
                <a:solidFill>
                  <a:schemeClr val="tx1"/>
                </a:solidFill>
              </a:rPr>
              <a:t>translateY</a:t>
            </a:r>
            <a:r>
              <a:rPr lang="en-US" b="1" dirty="0" smtClean="0">
                <a:solidFill>
                  <a:schemeClr val="tx1"/>
                </a:solidFill>
              </a:rPr>
              <a:t>())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 smtClean="0">
              <a:solidFill>
                <a:schemeClr val="tx1"/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div</a:t>
            </a:r>
            <a:r>
              <a:rPr lang="en-US" sz="2800" dirty="0"/>
              <a:t> </a:t>
            </a:r>
            <a:r>
              <a:rPr lang="en-US" sz="2800" dirty="0" smtClean="0"/>
              <a:t>{</a:t>
            </a:r>
            <a:r>
              <a:rPr lang="en-US" sz="2800" dirty="0"/>
              <a:t>transform: matrix(1, </a:t>
            </a:r>
            <a:r>
              <a:rPr lang="en-US" sz="2800" dirty="0" smtClean="0"/>
              <a:t>2, 2, </a:t>
            </a:r>
            <a:r>
              <a:rPr lang="en-US" sz="2800" dirty="0"/>
              <a:t>1, </a:t>
            </a:r>
            <a:r>
              <a:rPr lang="en-US" sz="2800" dirty="0" smtClean="0"/>
              <a:t>100px, 200px);}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9752" y="2056676"/>
            <a:ext cx="789216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Matrix method </a:t>
            </a:r>
            <a:r>
              <a:rPr lang="en-US" sz="2000" b="1" dirty="0">
                <a:solidFill>
                  <a:srgbClr val="FFC000"/>
                </a:solidFill>
              </a:rPr>
              <a:t>method combines all the 2D transform </a:t>
            </a:r>
            <a:r>
              <a:rPr lang="en-US" sz="2000" b="1" dirty="0" smtClean="0">
                <a:solidFill>
                  <a:srgbClr val="FFC000"/>
                </a:solidFill>
              </a:rPr>
              <a:t>methods </a:t>
            </a:r>
            <a:r>
              <a:rPr lang="en-US" sz="2000" b="1" dirty="0">
                <a:solidFill>
                  <a:srgbClr val="FFC000"/>
                </a:solidFill>
              </a:rPr>
              <a:t>into one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5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Transform-origin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4017" y="29718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 transform: </a:t>
            </a:r>
            <a:r>
              <a:rPr lang="en-US" dirty="0" smtClean="0"/>
              <a:t>rotate(180deg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    transform-origin: </a:t>
            </a:r>
            <a:r>
              <a:rPr lang="en-US" dirty="0" smtClean="0"/>
              <a:t>top left;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5335" y="2236908"/>
            <a:ext cx="8836265" cy="485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1900" b="1" dirty="0">
                <a:solidFill>
                  <a:srgbClr val="FFC000"/>
                </a:solidFill>
              </a:rPr>
              <a:t>T</a:t>
            </a:r>
            <a:r>
              <a:rPr lang="en-US" sz="1900" b="1" dirty="0" smtClean="0">
                <a:solidFill>
                  <a:srgbClr val="FFC000"/>
                </a:solidFill>
              </a:rPr>
              <a:t>ransform-origin</a:t>
            </a:r>
            <a:r>
              <a:rPr lang="en-US" sz="1900" b="1" dirty="0" smtClean="0">
                <a:solidFill>
                  <a:srgbClr val="FFC000"/>
                </a:solidFill>
              </a:rPr>
              <a:t> </a:t>
            </a:r>
            <a:r>
              <a:rPr lang="en-US" sz="1900" b="1" dirty="0">
                <a:solidFill>
                  <a:srgbClr val="FFC000"/>
                </a:solidFill>
              </a:rPr>
              <a:t>property allows you to change the position of transformed elements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2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3D Transforms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048000"/>
            <a:ext cx="7467600" cy="2819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Translate()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</a:t>
            </a:r>
            <a:r>
              <a:rPr lang="en-US" sz="2800" dirty="0" smtClean="0"/>
              <a:t>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Rotate() 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Skew()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Matrix()</a:t>
            </a:r>
          </a:p>
          <a:p>
            <a:pPr marL="571500" marR="0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8273" y="2057400"/>
            <a:ext cx="8437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In this chapter you will learn about the </a:t>
            </a:r>
            <a:r>
              <a:rPr lang="en-US" sz="2000" b="1" dirty="0" smtClean="0">
                <a:solidFill>
                  <a:srgbClr val="FFC000"/>
                </a:solidFill>
              </a:rPr>
              <a:t>following </a:t>
            </a:r>
            <a:r>
              <a:rPr lang="en-US" sz="2000" b="1" dirty="0" smtClean="0">
                <a:solidFill>
                  <a:srgbClr val="FFC000"/>
                </a:solidFill>
              </a:rPr>
              <a:t>3D </a:t>
            </a:r>
            <a:r>
              <a:rPr lang="en-US" sz="2000" b="1" dirty="0">
                <a:solidFill>
                  <a:srgbClr val="FFC000"/>
                </a:solidFill>
              </a:rPr>
              <a:t>transformation </a:t>
            </a:r>
            <a:r>
              <a:rPr lang="en-US" sz="2000" b="1" dirty="0" smtClean="0">
                <a:solidFill>
                  <a:srgbClr val="FFC000"/>
                </a:solidFill>
              </a:rPr>
              <a:t>methods</a:t>
            </a:r>
            <a:endParaRPr lang="en-US" sz="2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8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Transform Style</a:t>
            </a:r>
            <a:r>
              <a:rPr lang="en-US" dirty="0"/>
              <a:t> 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div {</a:t>
            </a:r>
            <a:br>
              <a:rPr lang="en-US" sz="2000" dirty="0"/>
            </a:br>
            <a:r>
              <a:rPr lang="en-US" sz="2000" dirty="0"/>
              <a:t>    transform: </a:t>
            </a:r>
            <a:r>
              <a:rPr lang="en-US" sz="2000" dirty="0" err="1"/>
              <a:t>rotateY</a:t>
            </a:r>
            <a:r>
              <a:rPr lang="en-US" sz="2000" dirty="0"/>
              <a:t>(60deg);</a:t>
            </a:r>
            <a:br>
              <a:rPr lang="en-US" sz="2000" dirty="0"/>
            </a:br>
            <a:r>
              <a:rPr lang="en-US" sz="2000" dirty="0"/>
              <a:t>    transform-style: preserve-3d;</a:t>
            </a:r>
            <a:br>
              <a:rPr lang="en-US" sz="2000" dirty="0"/>
            </a:br>
            <a:r>
              <a:rPr lang="en-US" sz="2000" dirty="0"/>
              <a:t>}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231" y="2048782"/>
            <a:ext cx="8845370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Transform style </a:t>
            </a:r>
            <a:r>
              <a:rPr lang="en-US" sz="2000" b="1" dirty="0">
                <a:solidFill>
                  <a:srgbClr val="FFC000"/>
                </a:solidFill>
              </a:rPr>
              <a:t>property specifies how nested elements are rendered in 3D space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Perspective Property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body</a:t>
            </a:r>
            <a:r>
              <a:rPr lang="en-US" sz="2800" dirty="0"/>
              <a:t> </a:t>
            </a:r>
            <a:r>
              <a:rPr lang="en-US" sz="2800" dirty="0" smtClean="0"/>
              <a:t>{</a:t>
            </a:r>
            <a:r>
              <a:rPr lang="en-US" sz="2800" dirty="0"/>
              <a:t>perspective: 7</a:t>
            </a:r>
            <a:r>
              <a:rPr lang="en-US" sz="2800" dirty="0" smtClean="0"/>
              <a:t>00px</a:t>
            </a:r>
            <a:r>
              <a:rPr lang="en-US" sz="2800" dirty="0"/>
              <a:t>;</a:t>
            </a:r>
            <a:r>
              <a:rPr lang="en-US" sz="2800" dirty="0" smtClean="0"/>
              <a:t>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231" y="2048782"/>
            <a:ext cx="90390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</a:t>
            </a:r>
            <a:r>
              <a:rPr lang="en-US" sz="2000" b="1" dirty="0">
                <a:solidFill>
                  <a:srgbClr val="FFC000"/>
                </a:solidFill>
              </a:rPr>
              <a:t>perspective </a:t>
            </a:r>
            <a:r>
              <a:rPr lang="en-US" sz="2000" b="1" dirty="0" smtClean="0">
                <a:solidFill>
                  <a:srgbClr val="FFC000"/>
                </a:solidFill>
              </a:rPr>
              <a:t>property </a:t>
            </a:r>
            <a:r>
              <a:rPr lang="en-US" sz="2000" b="1" dirty="0">
                <a:solidFill>
                  <a:srgbClr val="FFC000"/>
                </a:solidFill>
              </a:rPr>
              <a:t>is used to give a 3D-positioned element some </a:t>
            </a:r>
            <a:r>
              <a:rPr lang="en-US" sz="2000" b="1" dirty="0" smtClean="0">
                <a:solidFill>
                  <a:srgbClr val="FFC000"/>
                </a:solidFill>
              </a:rPr>
              <a:t>perspective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3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29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{transform</a:t>
            </a:r>
            <a:r>
              <a:rPr lang="en-US" sz="2800" dirty="0"/>
              <a:t>: </a:t>
            </a:r>
            <a:r>
              <a:rPr lang="en-US" sz="2800" dirty="0" smtClean="0"/>
              <a:t>translate3d(50px,100px,30px);}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231" y="2048782"/>
            <a:ext cx="9090181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Translate 3D </a:t>
            </a:r>
            <a:r>
              <a:rPr lang="en-US" sz="2000" b="1" dirty="0">
                <a:solidFill>
                  <a:srgbClr val="FFC000"/>
                </a:solidFill>
              </a:rPr>
              <a:t>m</a:t>
            </a:r>
            <a:r>
              <a:rPr lang="en-US" sz="2000" b="1" dirty="0" smtClean="0">
                <a:solidFill>
                  <a:srgbClr val="FFC000"/>
                </a:solidFill>
              </a:rPr>
              <a:t>ethod </a:t>
            </a:r>
            <a:r>
              <a:rPr lang="en-US" sz="2000" b="1" dirty="0">
                <a:solidFill>
                  <a:srgbClr val="FFC000"/>
                </a:solidFill>
              </a:rPr>
              <a:t>Defines a 3D </a:t>
            </a:r>
            <a:r>
              <a:rPr lang="en-US" sz="2000" b="1" dirty="0" smtClean="0">
                <a:solidFill>
                  <a:srgbClr val="FFC000"/>
                </a:solidFill>
              </a:rPr>
              <a:t>translation by given </a:t>
            </a:r>
            <a:r>
              <a:rPr lang="en-US" sz="2000" b="1" dirty="0">
                <a:solidFill>
                  <a:srgbClr val="FFC000"/>
                </a:solidFill>
              </a:rPr>
              <a:t>a value for the </a:t>
            </a:r>
            <a:r>
              <a:rPr lang="en-US" sz="2000" b="1" dirty="0" smtClean="0">
                <a:solidFill>
                  <a:srgbClr val="FFC000"/>
                </a:solidFill>
              </a:rPr>
              <a:t>X-axis , Y-axis 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and z-axis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Prefixes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2514600"/>
            <a:ext cx="8229600" cy="1295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  <a:scene3d>
              <a:camera prst="perspectiveFront"/>
              <a:lightRig rig="threePt" dir="t"/>
            </a:scene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 txBox="1">
            <a:spLocks noRot="1" noChangeArrowheads="1"/>
          </p:cNvSpPr>
          <p:nvPr/>
        </p:nvSpPr>
        <p:spPr>
          <a:xfrm>
            <a:off x="719845" y="2019300"/>
            <a:ext cx="854075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FFC000"/>
                </a:solidFill>
                <a:effectLst/>
              </a:rPr>
              <a:t>CSS vendor prefixes, also sometime known as or CSS browser prefixes, are a way for browser makers to add support for new </a:t>
            </a:r>
            <a:endParaRPr lang="en-US" sz="2000" dirty="0" smtClean="0">
              <a:solidFill>
                <a:srgbClr val="FFC000"/>
              </a:solidFill>
              <a:effectLst/>
            </a:endParaRPr>
          </a:p>
          <a:p>
            <a:pPr algn="l"/>
            <a:r>
              <a:rPr lang="en-US" sz="2000" dirty="0" smtClean="0">
                <a:solidFill>
                  <a:srgbClr val="FFC000"/>
                </a:solidFill>
                <a:effectLst/>
              </a:rPr>
              <a:t>CSS features</a:t>
            </a:r>
            <a:endParaRPr lang="en-US" sz="2000" dirty="0">
              <a:solidFill>
                <a:srgbClr val="FFC000"/>
              </a:solidFill>
              <a:effectLst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2"/>
          <p:cNvSpPr txBox="1">
            <a:spLocks noRot="1" noChangeArrowheads="1"/>
          </p:cNvSpPr>
          <p:nvPr/>
        </p:nvSpPr>
        <p:spPr>
          <a:xfrm>
            <a:off x="304800" y="3276600"/>
            <a:ext cx="8540750" cy="33083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>
              <a:solidFill>
                <a:srgbClr val="FFC000"/>
              </a:solidFill>
              <a:effectLst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38200" y="3276600"/>
            <a:ext cx="7467600" cy="15240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lvl="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4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 smtClean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-</a:t>
            </a:r>
            <a:r>
              <a:rPr lang="en-US" altLang="en-US" sz="2000" dirty="0" err="1" smtClean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Webkit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-:</a:t>
            </a: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 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Chrome , Safari , Android &amp; IOS</a:t>
            </a:r>
            <a:endParaRPr lang="en-US" altLang="en-US" sz="20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-</a:t>
            </a:r>
            <a:r>
              <a:rPr lang="en-US" altLang="en-US" sz="2000" dirty="0" err="1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moz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- : 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Firefox</a:t>
            </a:r>
            <a:endParaRPr lang="en-US" altLang="en-US" sz="2000" dirty="0">
              <a:solidFill>
                <a:schemeClr val="bg2">
                  <a:lumMod val="25000"/>
                </a:schemeClr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-</a:t>
            </a:r>
            <a:r>
              <a:rPr lang="en-US" altLang="en-US" sz="2000" dirty="0" err="1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ms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- : </a:t>
            </a:r>
            <a:r>
              <a:rPr lang="en-US" altLang="en-US" sz="2000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Internet Explorer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Arial Unicode MS" panose="020B0604020202020204" pitchFamily="34" charset="-128"/>
              </a:rPr>
              <a:t>-o- : </a:t>
            </a:r>
            <a:r>
              <a:rPr lang="en-US" altLang="en-US" sz="2000" dirty="0" smtClean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Opera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 smtClean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8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2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2209462"/>
            <a:ext cx="7467600" cy="41670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.</a:t>
            </a:r>
            <a:r>
              <a:rPr lang="en-US" sz="1600" dirty="0" smtClean="0"/>
              <a:t>container{width</a:t>
            </a:r>
            <a:r>
              <a:rPr lang="en-US" sz="1600" dirty="0"/>
              <a:t>: 125px;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height: 125px;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perspective: 500px;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	border: 4px solid #e5a043;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background: #fff2dd;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margin</a:t>
            </a:r>
            <a:r>
              <a:rPr lang="en-US" sz="1600" dirty="0"/>
              <a:t>: 30px</a:t>
            </a:r>
            <a:r>
              <a:rPr lang="en-US" sz="1600" dirty="0" smtClean="0"/>
              <a:t>;}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.transformed {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  -</a:t>
            </a:r>
            <a:r>
              <a:rPr lang="en-US" sz="1600" dirty="0" err="1"/>
              <a:t>webkit</a:t>
            </a:r>
            <a:r>
              <a:rPr lang="en-US" sz="1600" dirty="0"/>
              <a:t>-transform: translate3d(25px, 25px, 50px</a:t>
            </a:r>
            <a:r>
              <a:rPr lang="en-US" sz="1600" dirty="0" smtClean="0"/>
              <a:t>);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transform</a:t>
            </a:r>
            <a:r>
              <a:rPr lang="en-US" sz="1600" dirty="0"/>
              <a:t>: translate3d(25px, 25px, 50px</a:t>
            </a:r>
            <a:r>
              <a:rPr lang="en-US" sz="1600" dirty="0" smtClean="0"/>
              <a:t>);}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Translate 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2209462"/>
            <a:ext cx="7467600" cy="41670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&lt;div class="container</a:t>
            </a:r>
            <a:r>
              <a:rPr lang="en-US" sz="1600" dirty="0" smtClean="0"/>
              <a:t>"&gt;&lt;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 smtClean="0"/>
              <a:t>="diamond.jpg</a:t>
            </a:r>
            <a:r>
              <a:rPr lang="en-US" sz="1600" dirty="0"/>
              <a:t>" alt="Diamond Card</a:t>
            </a:r>
            <a:r>
              <a:rPr lang="en-US" sz="1600" dirty="0" smtClean="0"/>
              <a:t>"&gt;&lt;/</a:t>
            </a:r>
            <a:r>
              <a:rPr lang="en-US" sz="1600" dirty="0"/>
              <a:t>div</a:t>
            </a:r>
            <a:r>
              <a:rPr lang="en-US" sz="1600" dirty="0" smtClean="0"/>
              <a:t>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 smtClean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.transformed {    -</a:t>
            </a:r>
            <a:r>
              <a:rPr lang="en-US" sz="1600" dirty="0" err="1" smtClean="0"/>
              <a:t>webkit</a:t>
            </a:r>
            <a:r>
              <a:rPr lang="en-US" sz="1600" dirty="0" smtClean="0"/>
              <a:t>-transform: translate3d(25px, 25px, 50px);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transform: translate3d(25px, 25px, 50px);}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6" name="Picture 2" descr="Diamond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46" y="4662826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593697"/>
            <a:ext cx="1562318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Rotate 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{transform</a:t>
            </a:r>
            <a:r>
              <a:rPr lang="en-US" sz="2800" dirty="0"/>
              <a:t>: </a:t>
            </a:r>
            <a:r>
              <a:rPr lang="en-US" sz="2800" dirty="0" smtClean="0"/>
              <a:t>rotate3d(10deg,</a:t>
            </a:r>
            <a:r>
              <a:rPr lang="en-US" sz="2800" dirty="0"/>
              <a:t> </a:t>
            </a:r>
            <a:r>
              <a:rPr lang="en-US" sz="2800" dirty="0" smtClean="0"/>
              <a:t>80deg,</a:t>
            </a:r>
            <a:r>
              <a:rPr lang="en-US" sz="2800" dirty="0"/>
              <a:t> </a:t>
            </a:r>
            <a:r>
              <a:rPr lang="en-US" sz="2800" dirty="0" smtClean="0"/>
              <a:t>20deg);}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018487"/>
            <a:ext cx="8475205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Rotate3D </a:t>
            </a:r>
            <a:r>
              <a:rPr lang="en-US" sz="2000" b="1" dirty="0">
                <a:solidFill>
                  <a:srgbClr val="FFC000"/>
                </a:solidFill>
              </a:rPr>
              <a:t>m</a:t>
            </a:r>
            <a:r>
              <a:rPr lang="en-US" sz="2000" b="1" dirty="0" smtClean="0">
                <a:solidFill>
                  <a:srgbClr val="FFC000"/>
                </a:solidFill>
              </a:rPr>
              <a:t>ethod </a:t>
            </a:r>
            <a:r>
              <a:rPr lang="en-US" sz="2000" b="1" dirty="0">
                <a:solidFill>
                  <a:srgbClr val="FFC000"/>
                </a:solidFill>
              </a:rPr>
              <a:t>Defines a 3D </a:t>
            </a:r>
            <a:r>
              <a:rPr lang="en-US" sz="2000" b="1" dirty="0" smtClean="0">
                <a:solidFill>
                  <a:srgbClr val="FFC000"/>
                </a:solidFill>
              </a:rPr>
              <a:t>rotation by given </a:t>
            </a:r>
            <a:r>
              <a:rPr lang="en-US" sz="2000" b="1" dirty="0">
                <a:solidFill>
                  <a:srgbClr val="FFC000"/>
                </a:solidFill>
              </a:rPr>
              <a:t>a value for </a:t>
            </a:r>
            <a:r>
              <a:rPr lang="en-US" sz="2000" b="1" dirty="0" smtClean="0">
                <a:solidFill>
                  <a:srgbClr val="FFC000"/>
                </a:solidFill>
              </a:rPr>
              <a:t>the X-axis , Y-axis 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and z-axis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1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 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33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3276600"/>
            <a:ext cx="7467600" cy="25668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div </a:t>
            </a:r>
            <a:r>
              <a:rPr lang="en-US" sz="2800" dirty="0" smtClean="0"/>
              <a:t>{transform</a:t>
            </a:r>
            <a:r>
              <a:rPr lang="en-US" sz="2800" dirty="0"/>
              <a:t>: </a:t>
            </a:r>
            <a:r>
              <a:rPr lang="en-US" sz="2800" dirty="0" smtClean="0"/>
              <a:t>scale3d(2,1,2);}</a:t>
            </a:r>
            <a:endParaRPr 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1942950"/>
            <a:ext cx="7747698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Scale3D </a:t>
            </a:r>
            <a:r>
              <a:rPr lang="en-US" sz="2000" b="1" dirty="0">
                <a:solidFill>
                  <a:srgbClr val="FFC000"/>
                </a:solidFill>
              </a:rPr>
              <a:t>m</a:t>
            </a:r>
            <a:r>
              <a:rPr lang="en-US" sz="2000" b="1" dirty="0" smtClean="0">
                <a:solidFill>
                  <a:srgbClr val="FFC000"/>
                </a:solidFill>
              </a:rPr>
              <a:t>ethod </a:t>
            </a:r>
            <a:r>
              <a:rPr lang="en-US" sz="2000" b="1" dirty="0">
                <a:solidFill>
                  <a:srgbClr val="FFC000"/>
                </a:solidFill>
              </a:rPr>
              <a:t>Defines a 3D scale transformation</a:t>
            </a:r>
            <a:r>
              <a:rPr lang="en-US" sz="2000" b="1" dirty="0" smtClean="0">
                <a:solidFill>
                  <a:srgbClr val="FFC000"/>
                </a:solidFill>
              </a:rPr>
              <a:t> by given </a:t>
            </a:r>
            <a:r>
              <a:rPr lang="en-US" sz="2000" b="1" dirty="0">
                <a:solidFill>
                  <a:srgbClr val="FFC000"/>
                </a:solidFill>
              </a:rPr>
              <a:t>a value for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X-axis , Y-axis and z-axis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8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Scale&amp; Rotate </a:t>
            </a:r>
            <a:r>
              <a:rPr lang="en-US" dirty="0"/>
              <a:t>3D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905000"/>
            <a:ext cx="7467600" cy="39384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.</a:t>
            </a:r>
            <a:r>
              <a:rPr lang="en-US" sz="1600" dirty="0" smtClean="0"/>
              <a:t>container{margin</a:t>
            </a:r>
            <a:r>
              <a:rPr lang="en-US" sz="1600" dirty="0"/>
              <a:t>: 50px;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width</a:t>
            </a:r>
            <a:r>
              <a:rPr lang="en-US" sz="1600" dirty="0"/>
              <a:t>: </a:t>
            </a:r>
            <a:r>
              <a:rPr lang="en-US" sz="1600" dirty="0" smtClean="0"/>
              <a:t>125px; 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height</a:t>
            </a:r>
            <a:r>
              <a:rPr lang="en-US" sz="1600" dirty="0"/>
              <a:t>: 125px;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</a:t>
            </a:r>
            <a:r>
              <a:rPr lang="en-US" sz="1600" dirty="0" smtClean="0"/>
              <a:t>perspective</a:t>
            </a:r>
            <a:r>
              <a:rPr lang="en-US" sz="1600" dirty="0"/>
              <a:t>: 300px;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  </a:t>
            </a:r>
            <a:r>
              <a:rPr lang="en-US" sz="1600" dirty="0" smtClean="0"/>
              <a:t>             border</a:t>
            </a:r>
            <a:r>
              <a:rPr lang="en-US" sz="1600" dirty="0"/>
              <a:t>: 4px solid #6486ab;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       </a:t>
            </a:r>
            <a:r>
              <a:rPr lang="en-US" sz="1600" dirty="0"/>
              <a:t>background: #e9eef3</a:t>
            </a:r>
            <a:r>
              <a:rPr lang="en-US" sz="1600" dirty="0" smtClean="0"/>
              <a:t>;}</a:t>
            </a:r>
            <a:endParaRPr lang="en-US" sz="1600" dirty="0"/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.transformed {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transform</a:t>
            </a:r>
            <a:r>
              <a:rPr lang="en-US" sz="1600" dirty="0"/>
              <a:t>: scale3d(1, 1, 2) rotate3d(1, 0, 0, 60deg</a:t>
            </a:r>
            <a:r>
              <a:rPr lang="en-US" sz="1600" dirty="0" smtClean="0"/>
              <a:t>);}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1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Scale&amp; Rotate 3D Method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905000"/>
            <a:ext cx="7467600" cy="3938486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/>
              <a:t>&lt;</a:t>
            </a:r>
            <a:r>
              <a:rPr lang="en-US" sz="1600" dirty="0"/>
              <a:t>div class="container</a:t>
            </a:r>
            <a:r>
              <a:rPr lang="en-US" sz="1600" dirty="0" smtClean="0"/>
              <a:t>"&gt;&lt;</a:t>
            </a:r>
            <a:r>
              <a:rPr lang="en-US" sz="1600" dirty="0" err="1"/>
              <a:t>img</a:t>
            </a:r>
            <a:r>
              <a:rPr lang="en-US" sz="1600" dirty="0"/>
              <a:t> </a:t>
            </a:r>
            <a:r>
              <a:rPr lang="en-US" sz="1600" dirty="0" err="1"/>
              <a:t>src</a:t>
            </a:r>
            <a:r>
              <a:rPr lang="en-US" sz="1600" dirty="0" smtClean="0"/>
              <a:t>="spade.jpg</a:t>
            </a:r>
            <a:r>
              <a:rPr lang="en-US" sz="1600" dirty="0"/>
              <a:t>" class="transformed" alt="Club Card</a:t>
            </a:r>
            <a:r>
              <a:rPr lang="en-US" sz="1600" dirty="0" smtClean="0"/>
              <a:t>"&gt;&lt;/</a:t>
            </a:r>
            <a:r>
              <a:rPr lang="en-US" sz="1600" dirty="0"/>
              <a:t>div</a:t>
            </a:r>
            <a:r>
              <a:rPr lang="en-US" sz="1600" dirty="0" smtClean="0"/>
              <a:t>&gt;</a:t>
            </a: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 descr="Club C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207" y="4330296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263529"/>
            <a:ext cx="1838582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CSS Transitions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14400" y="3200400"/>
            <a:ext cx="7467600" cy="27432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{</a:t>
            </a:r>
            <a:br>
              <a:rPr lang="en-US" sz="1600" dirty="0"/>
            </a:br>
            <a:r>
              <a:rPr lang="en-US" sz="1600" dirty="0"/>
              <a:t>    width: </a:t>
            </a:r>
            <a:r>
              <a:rPr lang="en-US" sz="1600" dirty="0" smtClean="0"/>
              <a:t>150px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 height: </a:t>
            </a:r>
            <a:r>
              <a:rPr lang="en-US" sz="1600" dirty="0" smtClean="0"/>
              <a:t>150px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    background: </a:t>
            </a:r>
            <a:r>
              <a:rPr lang="en-US" sz="1600" dirty="0" smtClean="0"/>
              <a:t>blue;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    transition: width </a:t>
            </a:r>
            <a:r>
              <a:rPr lang="en-US" sz="1600" dirty="0" smtClean="0"/>
              <a:t>3s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 smtClean="0"/>
              <a:t>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/>
              <a:t>div:hover</a:t>
            </a:r>
            <a:r>
              <a:rPr lang="en-US" sz="1600" dirty="0"/>
              <a:t> {</a:t>
            </a:r>
            <a:br>
              <a:rPr lang="en-US" sz="1600" dirty="0"/>
            </a:br>
            <a:r>
              <a:rPr lang="en-US" sz="1600" dirty="0"/>
              <a:t>    width: </a:t>
            </a:r>
            <a:r>
              <a:rPr lang="en-US" sz="1600" dirty="0" smtClean="0"/>
              <a:t>400px</a:t>
            </a:r>
            <a:r>
              <a:rPr lang="en-US" sz="1600" dirty="0"/>
              <a:t>;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778545"/>
            <a:ext cx="7718908" cy="1666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CSS transitions allows you to change property values </a:t>
            </a:r>
            <a:r>
              <a:rPr lang="en-US" sz="2000" b="1" dirty="0" smtClean="0">
                <a:solidFill>
                  <a:srgbClr val="FFC000"/>
                </a:solidFill>
              </a:rPr>
              <a:t>smoothly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To create a transition effect, you must specify two things: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the CSS property you want to add an effect </a:t>
            </a:r>
            <a:r>
              <a:rPr lang="en-US" sz="2000" b="1" dirty="0" smtClean="0">
                <a:solidFill>
                  <a:srgbClr val="FFC000"/>
                </a:solidFill>
              </a:rPr>
              <a:t>to</a:t>
            </a:r>
            <a:r>
              <a:rPr lang="ar-EG" sz="2000" b="1" dirty="0" smtClean="0">
                <a:solidFill>
                  <a:srgbClr val="FFC000"/>
                </a:solidFill>
              </a:rPr>
              <a:t> </a:t>
            </a:r>
            <a:r>
              <a:rPr lang="en-US" sz="2000" b="1" dirty="0" smtClean="0">
                <a:solidFill>
                  <a:srgbClr val="FFC000"/>
                </a:solidFill>
              </a:rPr>
              <a:t>the </a:t>
            </a:r>
            <a:r>
              <a:rPr lang="en-US" sz="2000" b="1" dirty="0">
                <a:solidFill>
                  <a:srgbClr val="FFC000"/>
                </a:solidFill>
              </a:rPr>
              <a:t>duration of the effect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CSS Transitions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3505200"/>
            <a:ext cx="7467600" cy="27432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</a:t>
            </a:r>
            <a:r>
              <a:rPr lang="en-US" sz="1600" dirty="0" smtClean="0"/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    width: 150px;</a:t>
            </a:r>
            <a:br>
              <a:rPr lang="en-US" sz="1600" dirty="0"/>
            </a:br>
            <a:r>
              <a:rPr lang="en-US" sz="1600" dirty="0"/>
              <a:t>    height: 150px;</a:t>
            </a:r>
            <a:br>
              <a:rPr lang="en-US" sz="1600" dirty="0"/>
            </a:br>
            <a:r>
              <a:rPr lang="en-US" sz="1600" dirty="0"/>
              <a:t>    background: blue;</a:t>
            </a:r>
            <a:br>
              <a:rPr lang="en-US" sz="1600" dirty="0"/>
            </a:br>
            <a:r>
              <a:rPr lang="en-US" sz="1600" dirty="0"/>
              <a:t>    transition: width 2s, height 4s</a:t>
            </a:r>
            <a:r>
              <a:rPr lang="en-US" sz="1600" dirty="0" smtClean="0"/>
              <a:t>;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/>
              <a:t>div:hover</a:t>
            </a:r>
            <a:r>
              <a:rPr lang="en-US" sz="1600" dirty="0"/>
              <a:t> {</a:t>
            </a:r>
            <a:br>
              <a:rPr lang="en-US" sz="1600" dirty="0"/>
            </a:br>
            <a:r>
              <a:rPr lang="en-US" sz="1600" dirty="0"/>
              <a:t>    width: </a:t>
            </a:r>
            <a:r>
              <a:rPr lang="en-US" sz="1600" dirty="0" smtClean="0"/>
              <a:t>400px;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   height:400px;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2172942"/>
            <a:ext cx="8850500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1900" b="1" dirty="0">
                <a:solidFill>
                  <a:srgbClr val="FFC000"/>
                </a:solidFill>
              </a:rPr>
              <a:t>The following example adds a transition effect for both the width and height property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9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Property and Duration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2301876"/>
            <a:ext cx="7467600" cy="3108324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</a:t>
            </a:r>
            <a:r>
              <a:rPr lang="en-US" sz="1600" dirty="0" smtClean="0"/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    width: 150px;</a:t>
            </a:r>
            <a:br>
              <a:rPr lang="en-US" sz="1600" dirty="0"/>
            </a:br>
            <a:r>
              <a:rPr lang="en-US" sz="1600" dirty="0"/>
              <a:t>    height: 150px;</a:t>
            </a:r>
            <a:br>
              <a:rPr lang="en-US" sz="1600" dirty="0"/>
            </a:br>
            <a:r>
              <a:rPr lang="en-US" sz="1600" dirty="0"/>
              <a:t>    background: blue;</a:t>
            </a:r>
            <a:br>
              <a:rPr lang="en-US" sz="1600" dirty="0"/>
            </a:br>
            <a:r>
              <a:rPr lang="en-US" sz="1600" dirty="0"/>
              <a:t>    </a:t>
            </a:r>
            <a:r>
              <a:rPr lang="en-US" sz="1600" dirty="0" smtClean="0"/>
              <a:t>transition-property:</a:t>
            </a:r>
            <a:r>
              <a:rPr lang="en-US" sz="1600" dirty="0"/>
              <a:t> </a:t>
            </a:r>
            <a:r>
              <a:rPr lang="en-US" sz="1600" dirty="0" smtClean="0"/>
              <a:t>width, height 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    </a:t>
            </a:r>
            <a:r>
              <a:rPr lang="en-US" sz="1600" dirty="0" smtClean="0"/>
              <a:t>transition-duration:</a:t>
            </a:r>
            <a:r>
              <a:rPr lang="en-US" sz="1600" dirty="0"/>
              <a:t> </a:t>
            </a:r>
            <a:r>
              <a:rPr lang="en-US" sz="1600" dirty="0" smtClean="0"/>
              <a:t>2s, 10s;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/>
              <a:t>div:hover</a:t>
            </a:r>
            <a:r>
              <a:rPr lang="en-US" sz="1600" dirty="0"/>
              <a:t> {</a:t>
            </a:r>
            <a:br>
              <a:rPr lang="en-US" sz="1600" dirty="0"/>
            </a:br>
            <a:r>
              <a:rPr lang="en-US" sz="1600" dirty="0"/>
              <a:t>    width: </a:t>
            </a:r>
            <a:r>
              <a:rPr lang="en-US" sz="1600" dirty="0" smtClean="0"/>
              <a:t>400px;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   height:400px;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Autofit/>
          </a:bodyPr>
          <a:lstStyle/>
          <a:p>
            <a:r>
              <a:rPr lang="en-US" dirty="0"/>
              <a:t>Transition Timing Function Property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39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7480" y="2819400"/>
            <a:ext cx="7467600" cy="2811577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linear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the same speed from start to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end(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speed from start to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ease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start, then fast, then end slowly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(slow then fast)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ease-in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start(slow then normal then fast)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ease-out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end(fast then slow)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ease-in-out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start and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end(slow then normal then slow)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932108"/>
            <a:ext cx="7913448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transition timing property </a:t>
            </a:r>
            <a:r>
              <a:rPr lang="en-US" sz="2000" b="1" dirty="0">
                <a:solidFill>
                  <a:srgbClr val="FFC000"/>
                </a:solidFill>
              </a:rPr>
              <a:t>specifies the speed curve of the </a:t>
            </a:r>
            <a:r>
              <a:rPr lang="en-US" sz="2000" b="1" dirty="0" smtClean="0">
                <a:solidFill>
                  <a:srgbClr val="FFC000"/>
                </a:solidFill>
              </a:rPr>
              <a:t>transition.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0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653" y="216131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Box-sizing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0420" y="2819400"/>
            <a:ext cx="7467600" cy="19050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div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 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{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box-sizing: border-box;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   width: 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70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%;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    border: 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3px solid red;}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0420" y="1806713"/>
            <a:ext cx="6986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The box-sizing property </a:t>
            </a:r>
            <a:r>
              <a:rPr lang="en-US" sz="2000" b="1" dirty="0">
                <a:solidFill>
                  <a:srgbClr val="FFC000"/>
                </a:solidFill>
              </a:rPr>
              <a:t>defines how the width and height of an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r>
              <a:rPr lang="en-US" sz="2000" b="1" dirty="0" smtClean="0">
                <a:solidFill>
                  <a:srgbClr val="FFC000"/>
                </a:solidFill>
              </a:rPr>
              <a:t>element </a:t>
            </a:r>
            <a:r>
              <a:rPr lang="en-US" sz="2000" b="1" dirty="0">
                <a:solidFill>
                  <a:srgbClr val="FFC000"/>
                </a:solidFill>
              </a:rPr>
              <a:t>are calculated</a:t>
            </a:r>
          </a:p>
        </p:txBody>
      </p:sp>
    </p:spTree>
    <p:extLst>
      <p:ext uri="{BB962C8B-B14F-4D97-AF65-F5344CB8AC3E}">
        <p14:creationId xmlns:p14="http://schemas.microsoft.com/office/powerpoint/2010/main" val="330389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Autofit/>
          </a:bodyPr>
          <a:lstStyle/>
          <a:p>
            <a:r>
              <a:rPr lang="en-US" dirty="0"/>
              <a:t>Transition Timing Function Property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7480" y="2819401"/>
            <a:ext cx="7467600" cy="21336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div</a:t>
            </a:r>
            <a:r>
              <a:rPr lang="en-US" sz="1600" dirty="0"/>
              <a:t> </a:t>
            </a:r>
            <a:r>
              <a:rPr lang="en-US" sz="1600" dirty="0" smtClean="0"/>
              <a:t>{transition-timing-function</a:t>
            </a:r>
            <a:r>
              <a:rPr lang="en-US" sz="1600" dirty="0"/>
              <a:t>: linear;}</a:t>
            </a:r>
            <a:br>
              <a:rPr lang="en-US" sz="1600" dirty="0"/>
            </a:br>
            <a:r>
              <a:rPr lang="en-US" sz="1600" dirty="0" smtClean="0"/>
              <a:t>div</a:t>
            </a:r>
            <a:r>
              <a:rPr lang="en-US" sz="1600" dirty="0"/>
              <a:t> </a:t>
            </a:r>
            <a:r>
              <a:rPr lang="en-US" sz="1600" dirty="0" smtClean="0"/>
              <a:t>{transition-timing-function:</a:t>
            </a:r>
            <a:r>
              <a:rPr lang="en-US" sz="1600" dirty="0"/>
              <a:t> ease;}</a:t>
            </a:r>
            <a:br>
              <a:rPr lang="en-US" sz="1600" dirty="0"/>
            </a:br>
            <a:r>
              <a:rPr lang="en-US" sz="1600" dirty="0" smtClean="0"/>
              <a:t>div {transition-timing-function:</a:t>
            </a:r>
            <a:r>
              <a:rPr lang="en-US" sz="1600" dirty="0"/>
              <a:t> ease-in;}</a:t>
            </a:r>
            <a:br>
              <a:rPr lang="en-US" sz="1600" dirty="0"/>
            </a:br>
            <a:r>
              <a:rPr lang="en-US" sz="1600" dirty="0" smtClean="0"/>
              <a:t>div {transition-timing-function:</a:t>
            </a:r>
            <a:r>
              <a:rPr lang="en-US" sz="1600" dirty="0"/>
              <a:t> ease-out;}</a:t>
            </a:r>
            <a:br>
              <a:rPr lang="en-US" sz="1600" dirty="0"/>
            </a:br>
            <a:r>
              <a:rPr lang="en-US" sz="1600" dirty="0" smtClean="0"/>
              <a:t>div {transition-timing-function:</a:t>
            </a:r>
            <a:r>
              <a:rPr lang="en-US" sz="1600" dirty="0"/>
              <a:t> ease-in-out;}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932108"/>
            <a:ext cx="790851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transition timing property </a:t>
            </a:r>
            <a:r>
              <a:rPr lang="en-US" sz="2000" b="1" dirty="0">
                <a:solidFill>
                  <a:srgbClr val="FFC000"/>
                </a:solidFill>
              </a:rPr>
              <a:t>specifies the speed curve of the </a:t>
            </a:r>
            <a:r>
              <a:rPr lang="en-US" sz="2000" b="1" dirty="0" err="1" smtClean="0">
                <a:solidFill>
                  <a:srgbClr val="FFC000"/>
                </a:solidFill>
              </a:rPr>
              <a:t>transiton</a:t>
            </a:r>
            <a:r>
              <a:rPr lang="en-US" sz="2000" b="1" dirty="0" smtClean="0">
                <a:solidFill>
                  <a:srgbClr val="FFC000"/>
                </a:solidFill>
              </a:rPr>
              <a:t>.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Transition Delay Effect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3140076"/>
            <a:ext cx="7467600" cy="3108324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</a:t>
            </a:r>
            <a:r>
              <a:rPr lang="en-US" sz="1600" dirty="0" smtClean="0"/>
              <a:t>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    width: 150px;</a:t>
            </a:r>
            <a:br>
              <a:rPr lang="en-US" sz="1600" dirty="0"/>
            </a:br>
            <a:r>
              <a:rPr lang="en-US" sz="1600" dirty="0"/>
              <a:t>    height: 150px;</a:t>
            </a:r>
            <a:br>
              <a:rPr lang="en-US" sz="1600" dirty="0"/>
            </a:br>
            <a:r>
              <a:rPr lang="en-US" sz="1600" dirty="0"/>
              <a:t>    background: blue;</a:t>
            </a:r>
            <a:br>
              <a:rPr lang="en-US" sz="1600" dirty="0"/>
            </a:br>
            <a:r>
              <a:rPr lang="en-US" sz="1600" dirty="0"/>
              <a:t>    </a:t>
            </a:r>
            <a:r>
              <a:rPr lang="en-US" sz="1600" dirty="0" smtClean="0"/>
              <a:t>transition-property:</a:t>
            </a:r>
            <a:r>
              <a:rPr lang="en-US" sz="1600" dirty="0"/>
              <a:t> </a:t>
            </a:r>
            <a:r>
              <a:rPr lang="en-US" sz="1600" dirty="0" smtClean="0"/>
              <a:t>width, height 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    </a:t>
            </a:r>
            <a:r>
              <a:rPr lang="en-US" sz="1600" dirty="0" smtClean="0"/>
              <a:t>transition-duration:</a:t>
            </a:r>
            <a:r>
              <a:rPr lang="en-US" sz="1600" dirty="0"/>
              <a:t> </a:t>
            </a:r>
            <a:r>
              <a:rPr lang="en-US" sz="1600" dirty="0" smtClean="0"/>
              <a:t>2s, 10s</a:t>
            </a:r>
            <a:r>
              <a:rPr lang="en-US" sz="1600" dirty="0" smtClean="0"/>
              <a:t>;</a:t>
            </a:r>
            <a:br>
              <a:rPr lang="en-US" sz="1600" dirty="0" smtClean="0"/>
            </a:br>
            <a:r>
              <a:rPr lang="en-US" sz="1600" dirty="0" smtClean="0"/>
              <a:t>}</a:t>
            </a:r>
            <a:endParaRPr lang="en-US" altLang="en-US" sz="16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 smtClean="0"/>
              <a:t>div:hover</a:t>
            </a:r>
            <a:r>
              <a:rPr lang="en-US" sz="1600" dirty="0"/>
              <a:t> {</a:t>
            </a:r>
            <a:br>
              <a:rPr lang="en-US" sz="1600" dirty="0"/>
            </a:br>
            <a:r>
              <a:rPr lang="en-US" sz="1600" dirty="0"/>
              <a:t>    width: </a:t>
            </a:r>
            <a:r>
              <a:rPr lang="en-US" sz="1600" dirty="0" smtClean="0"/>
              <a:t>400px;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    height:400px;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1830761"/>
            <a:ext cx="79248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</a:t>
            </a:r>
            <a:r>
              <a:rPr lang="en-US" sz="2000" b="1" dirty="0">
                <a:solidFill>
                  <a:srgbClr val="FFC000"/>
                </a:solidFill>
              </a:rPr>
              <a:t>transition </a:t>
            </a:r>
            <a:r>
              <a:rPr lang="en-US" sz="2000" b="1" dirty="0" smtClean="0">
                <a:solidFill>
                  <a:srgbClr val="FFC000"/>
                </a:solidFill>
              </a:rPr>
              <a:t>delay property </a:t>
            </a:r>
            <a:r>
              <a:rPr lang="en-US" sz="2000" b="1" dirty="0">
                <a:solidFill>
                  <a:srgbClr val="FFC000"/>
                </a:solidFill>
              </a:rPr>
              <a:t>specifies  a delay </a:t>
            </a:r>
            <a:r>
              <a:rPr lang="en-US" sz="2000" b="1" dirty="0" smtClean="0">
                <a:solidFill>
                  <a:srgbClr val="FFC000"/>
                </a:solidFill>
              </a:rPr>
              <a:t>for </a:t>
            </a:r>
            <a:r>
              <a:rPr lang="en-US" sz="2000" b="1" dirty="0">
                <a:solidFill>
                  <a:srgbClr val="FFC000"/>
                </a:solidFill>
              </a:rPr>
              <a:t>the transition effect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3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CSS Animations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3124200"/>
            <a:ext cx="7467600" cy="361315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name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duration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timing function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delay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iteration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direction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fill mode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Animation play state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9228" y="1637487"/>
            <a:ext cx="7244997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CSS animations allows animation of most HTML elements without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using </a:t>
            </a:r>
            <a:r>
              <a:rPr lang="en-US" sz="2000" b="1" dirty="0">
                <a:solidFill>
                  <a:srgbClr val="FFC000"/>
                </a:solidFill>
              </a:rPr>
              <a:t>JavaScript or Flash!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6200" y="2560504"/>
            <a:ext cx="9486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 The animation property is a shorthand property for eight of the animation properties</a:t>
            </a:r>
          </a:p>
        </p:txBody>
      </p:sp>
    </p:spTree>
    <p:extLst>
      <p:ext uri="{BB962C8B-B14F-4D97-AF65-F5344CB8AC3E}">
        <p14:creationId xmlns:p14="http://schemas.microsoft.com/office/powerpoint/2010/main" val="5443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Name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43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44196" y="2731266"/>
            <a:ext cx="7467600" cy="361314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@</a:t>
            </a:r>
            <a:r>
              <a:rPr lang="en-US" sz="1400" dirty="0" err="1"/>
              <a:t>keyframes</a:t>
            </a:r>
            <a:r>
              <a:rPr lang="en-US" sz="1400" dirty="0"/>
              <a:t> example {</a:t>
            </a:r>
            <a:br>
              <a:rPr lang="en-US" sz="1400" dirty="0"/>
            </a:br>
            <a:r>
              <a:rPr lang="en-US" sz="1400" dirty="0"/>
              <a:t>    from {background-color: red;}</a:t>
            </a:r>
            <a:br>
              <a:rPr lang="en-US" sz="1400" dirty="0"/>
            </a:br>
            <a:r>
              <a:rPr lang="en-US" sz="1400" dirty="0"/>
              <a:t>    to {background-color: yellow;}</a:t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div {</a:t>
            </a:r>
            <a:br>
              <a:rPr lang="en-US" sz="1400" dirty="0"/>
            </a:br>
            <a:r>
              <a:rPr lang="en-US" sz="1400" dirty="0"/>
              <a:t>    width: 100px;</a:t>
            </a:r>
            <a:br>
              <a:rPr lang="en-US" sz="1400" dirty="0"/>
            </a:br>
            <a:r>
              <a:rPr lang="en-US" sz="1400" dirty="0"/>
              <a:t>    height: 100px;</a:t>
            </a:r>
            <a:br>
              <a:rPr lang="en-US" sz="1400" dirty="0"/>
            </a:br>
            <a:r>
              <a:rPr lang="en-US" sz="1400" dirty="0"/>
              <a:t>    background-color: red;</a:t>
            </a:r>
            <a:br>
              <a:rPr lang="en-US" sz="1400" dirty="0"/>
            </a:br>
            <a:r>
              <a:rPr lang="en-US" sz="1400" dirty="0"/>
              <a:t>    animation-name: example;</a:t>
            </a:r>
            <a:br>
              <a:rPr lang="en-US" sz="1400" dirty="0"/>
            </a:br>
            <a:r>
              <a:rPr lang="en-US" sz="1400" dirty="0"/>
              <a:t>    animation-duration: 4s;</a:t>
            </a:r>
            <a:br>
              <a:rPr lang="en-US" sz="1400" dirty="0"/>
            </a:br>
            <a:r>
              <a:rPr lang="en-US" sz="1400" dirty="0"/>
              <a:t>}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4243" y="1867842"/>
            <a:ext cx="7912679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To get an animation to work, you must bind the </a:t>
            </a:r>
            <a:r>
              <a:rPr lang="en-US" sz="2000" b="1" dirty="0" smtClean="0">
                <a:solidFill>
                  <a:srgbClr val="FFC000"/>
                </a:solidFill>
              </a:rPr>
              <a:t>animation </a:t>
            </a:r>
            <a:r>
              <a:rPr lang="en-US" sz="2000" b="1" dirty="0">
                <a:solidFill>
                  <a:srgbClr val="FFC000"/>
                </a:solidFill>
              </a:rPr>
              <a:t>to an element</a:t>
            </a:r>
            <a:endParaRPr lang="en-US" sz="20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Duration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44196" y="2971800"/>
            <a:ext cx="7467600" cy="361314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@</a:t>
            </a:r>
            <a:r>
              <a:rPr lang="en-US" sz="1400" dirty="0" err="1"/>
              <a:t>keyframes</a:t>
            </a:r>
            <a:r>
              <a:rPr lang="en-US" sz="1400" dirty="0"/>
              <a:t> example </a:t>
            </a:r>
            <a:r>
              <a:rPr lang="en-US" sz="1400" dirty="0" smtClean="0"/>
              <a:t>{</a:t>
            </a:r>
            <a:r>
              <a:rPr lang="en-US" sz="1400" dirty="0"/>
              <a:t> </a:t>
            </a:r>
            <a:endParaRPr lang="en-US" sz="1400" dirty="0" smtClean="0"/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   0%   {background-color: red;}</a:t>
            </a:r>
            <a:br>
              <a:rPr lang="en-US" sz="1400" dirty="0"/>
            </a:br>
            <a:r>
              <a:rPr lang="en-US" sz="1400" dirty="0"/>
              <a:t>    25%  {background-color: yellow;}</a:t>
            </a:r>
            <a:br>
              <a:rPr lang="en-US" sz="1400" dirty="0"/>
            </a:br>
            <a:r>
              <a:rPr lang="en-US" sz="1400" dirty="0"/>
              <a:t>    50%  {background-color: blue;}</a:t>
            </a:r>
            <a:br>
              <a:rPr lang="en-US" sz="1400" dirty="0"/>
            </a:br>
            <a:r>
              <a:rPr lang="en-US" sz="1400" dirty="0"/>
              <a:t>    100% {background-color: green;}</a:t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div </a:t>
            </a:r>
            <a:r>
              <a:rPr lang="en-US" sz="1400" dirty="0" smtClean="0"/>
              <a:t>{</a:t>
            </a:r>
            <a:r>
              <a:rPr lang="en-US" sz="1400" dirty="0"/>
              <a:t>  width: 100px;</a:t>
            </a:r>
            <a:br>
              <a:rPr lang="en-US" sz="1400" dirty="0"/>
            </a:br>
            <a:r>
              <a:rPr lang="en-US" sz="1400" dirty="0" smtClean="0"/>
              <a:t>     </a:t>
            </a:r>
            <a:r>
              <a:rPr lang="en-US" sz="1400" dirty="0"/>
              <a:t>    height: 100px;</a:t>
            </a: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dirty="0" smtClean="0"/>
              <a:t>    </a:t>
            </a:r>
            <a:r>
              <a:rPr lang="en-US" sz="1400" dirty="0"/>
              <a:t>  background-color: red;</a:t>
            </a:r>
            <a:br>
              <a:rPr lang="en-US" sz="1400" dirty="0"/>
            </a:br>
            <a:r>
              <a:rPr lang="en-US" sz="1400" dirty="0" smtClean="0"/>
              <a:t>    </a:t>
            </a:r>
            <a:r>
              <a:rPr lang="en-US" sz="1400" dirty="0"/>
              <a:t>    animation-name: example;</a:t>
            </a: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dirty="0" smtClean="0"/>
              <a:t>   </a:t>
            </a:r>
            <a:r>
              <a:rPr lang="en-US" sz="1400" dirty="0"/>
              <a:t>  animation-duration: 4s</a:t>
            </a:r>
            <a:r>
              <a:rPr lang="en-US" sz="1400" dirty="0" smtClean="0"/>
              <a:t>;}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912895"/>
            <a:ext cx="9250033" cy="982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1900" b="1" dirty="0">
                <a:solidFill>
                  <a:srgbClr val="FFC000"/>
                </a:solidFill>
              </a:rPr>
              <a:t>P</a:t>
            </a:r>
            <a:r>
              <a:rPr lang="en-US" sz="1900" b="1" dirty="0" smtClean="0">
                <a:solidFill>
                  <a:srgbClr val="FFC000"/>
                </a:solidFill>
              </a:rPr>
              <a:t>roperty </a:t>
            </a:r>
            <a:r>
              <a:rPr lang="en-US" sz="1900" b="1" dirty="0">
                <a:solidFill>
                  <a:srgbClr val="FFC000"/>
                </a:solidFill>
              </a:rPr>
              <a:t>defines how long time an animation should take to complete. If the </a:t>
            </a:r>
            <a:r>
              <a:rPr lang="en-US" sz="1900" b="1" dirty="0" smtClean="0">
                <a:solidFill>
                  <a:srgbClr val="FFC000"/>
                </a:solidFill>
              </a:rPr>
              <a:t>animation </a:t>
            </a: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1900" b="1" dirty="0" smtClean="0">
                <a:solidFill>
                  <a:srgbClr val="FFC000"/>
                </a:solidFill>
              </a:rPr>
              <a:t>duration property </a:t>
            </a:r>
            <a:r>
              <a:rPr lang="en-US" sz="1900" b="1" dirty="0">
                <a:solidFill>
                  <a:srgbClr val="FFC000"/>
                </a:solidFill>
              </a:rPr>
              <a:t>is not specified, no animation will occur, because the default value is 0s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6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Duration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200" y="1870515"/>
            <a:ext cx="7467600" cy="464819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@</a:t>
            </a:r>
            <a:r>
              <a:rPr lang="en-US" sz="1400" dirty="0" err="1"/>
              <a:t>keyframes</a:t>
            </a:r>
            <a:r>
              <a:rPr lang="en-US" sz="1400" dirty="0"/>
              <a:t> example {</a:t>
            </a:r>
            <a:br>
              <a:rPr lang="en-US" sz="1400" dirty="0"/>
            </a:br>
            <a:r>
              <a:rPr lang="en-US" sz="1400" dirty="0"/>
              <a:t>    0%   {</a:t>
            </a:r>
            <a:r>
              <a:rPr lang="en-US" sz="1400" dirty="0" err="1"/>
              <a:t>background-color:red</a:t>
            </a:r>
            <a:r>
              <a:rPr lang="en-US" sz="1400" dirty="0"/>
              <a:t>; left:0px; top:0px;}</a:t>
            </a:r>
            <a:br>
              <a:rPr lang="en-US" sz="1400" dirty="0"/>
            </a:br>
            <a:r>
              <a:rPr lang="en-US" sz="1400" dirty="0"/>
              <a:t>    25%  {</a:t>
            </a:r>
            <a:r>
              <a:rPr lang="en-US" sz="1400" dirty="0" err="1"/>
              <a:t>background-color:yellow</a:t>
            </a:r>
            <a:r>
              <a:rPr lang="en-US" sz="1400" dirty="0"/>
              <a:t>; left:200px; top:0px;}</a:t>
            </a:r>
            <a:br>
              <a:rPr lang="en-US" sz="1400" dirty="0"/>
            </a:br>
            <a:r>
              <a:rPr lang="en-US" sz="1400" dirty="0"/>
              <a:t>    50%  {</a:t>
            </a:r>
            <a:r>
              <a:rPr lang="en-US" sz="1400" dirty="0" err="1"/>
              <a:t>background-color:blue</a:t>
            </a:r>
            <a:r>
              <a:rPr lang="en-US" sz="1400" dirty="0"/>
              <a:t>; left:200px; top:200px;}</a:t>
            </a:r>
            <a:br>
              <a:rPr lang="en-US" sz="1400" dirty="0"/>
            </a:br>
            <a:r>
              <a:rPr lang="en-US" sz="1400" dirty="0"/>
              <a:t>    75%  {</a:t>
            </a:r>
            <a:r>
              <a:rPr lang="en-US" sz="1400" dirty="0" err="1"/>
              <a:t>background-color:green</a:t>
            </a:r>
            <a:r>
              <a:rPr lang="en-US" sz="1400" dirty="0"/>
              <a:t>; left:0px; top:200px;}</a:t>
            </a:r>
            <a:br>
              <a:rPr lang="en-US" sz="1400" dirty="0"/>
            </a:br>
            <a:r>
              <a:rPr lang="en-US" sz="1400" dirty="0"/>
              <a:t>    100% {</a:t>
            </a:r>
            <a:r>
              <a:rPr lang="en-US" sz="1400" dirty="0" err="1"/>
              <a:t>background-color:red</a:t>
            </a:r>
            <a:r>
              <a:rPr lang="en-US" sz="1400" dirty="0"/>
              <a:t>; left:0px; top:0px;}</a:t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div {</a:t>
            </a:r>
            <a:br>
              <a:rPr lang="en-US" sz="1400" dirty="0"/>
            </a:br>
            <a:r>
              <a:rPr lang="en-US" sz="1400" dirty="0"/>
              <a:t>    width: 100px;</a:t>
            </a:r>
            <a:br>
              <a:rPr lang="en-US" sz="1400" dirty="0"/>
            </a:br>
            <a:r>
              <a:rPr lang="en-US" sz="1400" dirty="0"/>
              <a:t>    height: 100px;</a:t>
            </a:r>
            <a:br>
              <a:rPr lang="en-US" sz="1400" dirty="0"/>
            </a:br>
            <a:r>
              <a:rPr lang="en-US" sz="1400" dirty="0"/>
              <a:t>    position: relative;</a:t>
            </a:r>
            <a:br>
              <a:rPr lang="en-US" sz="1400" dirty="0"/>
            </a:br>
            <a:r>
              <a:rPr lang="en-US" sz="1400" dirty="0"/>
              <a:t>    background-color: red;</a:t>
            </a:r>
            <a:br>
              <a:rPr lang="en-US" sz="1400" dirty="0"/>
            </a:br>
            <a:r>
              <a:rPr lang="en-US" sz="1400" dirty="0"/>
              <a:t>    animation-name: example;</a:t>
            </a:r>
            <a:br>
              <a:rPr lang="en-US" sz="1400" dirty="0"/>
            </a:br>
            <a:r>
              <a:rPr lang="en-US" sz="1400" dirty="0"/>
              <a:t>    animation-duration: 4s</a:t>
            </a:r>
            <a:r>
              <a:rPr lang="en-US" sz="1400" dirty="0" smtClean="0"/>
              <a:t>;}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Timing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7480" y="2819400"/>
            <a:ext cx="7467600" cy="2811577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linear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the same speed from start to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end(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 speed from start to 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ease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start, then fast, then end slowly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(slow then fast)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ease-in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start(slow then normal then fast)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ease-out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end(fast then slow)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ease-in-out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Specifies an animation with a slow start and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end(slow then normal then slow)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932108"/>
            <a:ext cx="8028160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timing property </a:t>
            </a:r>
            <a:r>
              <a:rPr lang="en-US" sz="2000" b="1" dirty="0">
                <a:solidFill>
                  <a:srgbClr val="FFC000"/>
                </a:solidFill>
              </a:rPr>
              <a:t>specifies the speed curve of the animation.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8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Timing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7480" y="2819401"/>
            <a:ext cx="7467600" cy="21336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div</a:t>
            </a:r>
            <a:r>
              <a:rPr lang="en-US" sz="1600" dirty="0"/>
              <a:t> {animation-timing-function: linear;}</a:t>
            </a:r>
            <a:br>
              <a:rPr lang="en-US" sz="1600" dirty="0"/>
            </a:br>
            <a:r>
              <a:rPr lang="en-US" sz="1600" dirty="0" smtClean="0"/>
              <a:t>div</a:t>
            </a:r>
            <a:r>
              <a:rPr lang="en-US" sz="1600" dirty="0"/>
              <a:t> {animation-timing-function: ease;}</a:t>
            </a:r>
            <a:br>
              <a:rPr lang="en-US" sz="1600" dirty="0"/>
            </a:br>
            <a:r>
              <a:rPr lang="en-US" sz="1600" dirty="0" smtClean="0"/>
              <a:t>div {</a:t>
            </a:r>
            <a:r>
              <a:rPr lang="en-US" sz="1600" dirty="0"/>
              <a:t>animation-timing-function: ease-in;}</a:t>
            </a:r>
            <a:br>
              <a:rPr lang="en-US" sz="1600" dirty="0"/>
            </a:br>
            <a:r>
              <a:rPr lang="en-US" sz="1600" dirty="0" smtClean="0"/>
              <a:t>div {</a:t>
            </a:r>
            <a:r>
              <a:rPr lang="en-US" sz="1600" dirty="0"/>
              <a:t>animation-timing-function: ease-out;}</a:t>
            </a:r>
            <a:br>
              <a:rPr lang="en-US" sz="1600" dirty="0"/>
            </a:br>
            <a:r>
              <a:rPr lang="en-US" sz="1600" dirty="0" smtClean="0"/>
              <a:t>div {animation-timing-function</a:t>
            </a:r>
            <a:r>
              <a:rPr lang="en-US" sz="1600" dirty="0"/>
              <a:t>: ease-in-out;}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932108"/>
            <a:ext cx="8028160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timing property </a:t>
            </a:r>
            <a:r>
              <a:rPr lang="en-US" sz="2000" b="1" dirty="0">
                <a:solidFill>
                  <a:srgbClr val="FFC000"/>
                </a:solidFill>
              </a:rPr>
              <a:t>specifies the speed curve of the animation.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Delay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44196" y="2438400"/>
            <a:ext cx="7467600" cy="41148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@</a:t>
            </a:r>
            <a:r>
              <a:rPr lang="en-US" sz="1400" dirty="0" err="1"/>
              <a:t>keyframes</a:t>
            </a:r>
            <a:r>
              <a:rPr lang="en-US" sz="1400" dirty="0"/>
              <a:t> example </a:t>
            </a:r>
            <a:r>
              <a:rPr lang="en-US" sz="1400" dirty="0" smtClean="0"/>
              <a:t>{</a:t>
            </a:r>
            <a:r>
              <a:rPr lang="en-US" sz="1400" dirty="0"/>
              <a:t> </a:t>
            </a:r>
            <a:endParaRPr lang="en-US" sz="1400" dirty="0" smtClean="0"/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   0%   {background-color: red;}</a:t>
            </a:r>
            <a:br>
              <a:rPr lang="en-US" sz="1400" dirty="0"/>
            </a:br>
            <a:r>
              <a:rPr lang="en-US" sz="1400" dirty="0"/>
              <a:t>    25%  {background-color: yellow;}</a:t>
            </a:r>
            <a:br>
              <a:rPr lang="en-US" sz="1400" dirty="0"/>
            </a:br>
            <a:r>
              <a:rPr lang="en-US" sz="1400" dirty="0"/>
              <a:t>    50%  {background-color: blue;}</a:t>
            </a:r>
            <a:br>
              <a:rPr lang="en-US" sz="1400" dirty="0"/>
            </a:br>
            <a:r>
              <a:rPr lang="en-US" sz="1400" dirty="0"/>
              <a:t>    100% {background-color: green</a:t>
            </a:r>
            <a:r>
              <a:rPr lang="en-US" sz="1400" dirty="0" smtClean="0"/>
              <a:t>;}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}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div </a:t>
            </a:r>
            <a:r>
              <a:rPr lang="en-US" sz="1400" dirty="0" smtClean="0"/>
              <a:t>{</a:t>
            </a:r>
            <a:r>
              <a:rPr lang="en-US" sz="1400" dirty="0"/>
              <a:t>  width: 100px;</a:t>
            </a:r>
            <a:br>
              <a:rPr lang="en-US" sz="1400" dirty="0"/>
            </a:br>
            <a:r>
              <a:rPr lang="en-US" sz="1400" dirty="0" smtClean="0"/>
              <a:t>     </a:t>
            </a:r>
            <a:r>
              <a:rPr lang="en-US" sz="1400" dirty="0"/>
              <a:t>    height: 100px;</a:t>
            </a: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dirty="0" smtClean="0"/>
              <a:t>    </a:t>
            </a:r>
            <a:r>
              <a:rPr lang="en-US" sz="1400" dirty="0"/>
              <a:t>  background-color: red;</a:t>
            </a:r>
            <a:br>
              <a:rPr lang="en-US" sz="1400" dirty="0"/>
            </a:br>
            <a:r>
              <a:rPr lang="en-US" sz="1400" dirty="0" smtClean="0"/>
              <a:t>    </a:t>
            </a:r>
            <a:r>
              <a:rPr lang="en-US" sz="1400" dirty="0"/>
              <a:t>    animation-name: example;</a:t>
            </a:r>
            <a:br>
              <a:rPr lang="en-US" sz="1400" dirty="0"/>
            </a:br>
            <a:r>
              <a:rPr lang="en-US" sz="1400" dirty="0"/>
              <a:t>  </a:t>
            </a:r>
            <a:r>
              <a:rPr lang="en-US" sz="1400" dirty="0" smtClean="0"/>
              <a:t>   </a:t>
            </a:r>
            <a:r>
              <a:rPr lang="en-US" sz="1400" dirty="0"/>
              <a:t>  animation-duration: 4s</a:t>
            </a:r>
            <a:r>
              <a:rPr lang="en-US" sz="1400" dirty="0" smtClean="0"/>
              <a:t>;</a:t>
            </a:r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       animation-delay</a:t>
            </a:r>
            <a:r>
              <a:rPr lang="en-US" sz="1400" dirty="0"/>
              <a:t>: 8s;}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3400" y="1925055"/>
            <a:ext cx="8275855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delay property </a:t>
            </a:r>
            <a:r>
              <a:rPr lang="en-US" sz="2000" b="1" dirty="0">
                <a:solidFill>
                  <a:srgbClr val="FFC000"/>
                </a:solidFill>
              </a:rPr>
              <a:t>specifies a delay for the start of an animation.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620000" cy="1143000"/>
          </a:xfrm>
        </p:spPr>
        <p:txBody>
          <a:bodyPr>
            <a:noAutofit/>
          </a:bodyPr>
          <a:lstStyle/>
          <a:p>
            <a:r>
              <a:rPr lang="en-US" dirty="0"/>
              <a:t>Animation iteration count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49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3291" y="2871673"/>
            <a:ext cx="7467600" cy="3565525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div {</a:t>
            </a:r>
            <a:br>
              <a:rPr lang="en-US" sz="1600" dirty="0"/>
            </a:br>
            <a:r>
              <a:rPr lang="en-US" sz="1600" dirty="0"/>
              <a:t>    width: 100px;</a:t>
            </a:r>
            <a:br>
              <a:rPr lang="en-US" sz="1600" dirty="0"/>
            </a:br>
            <a:r>
              <a:rPr lang="en-US" sz="1600" dirty="0"/>
              <a:t>    height: 100px;</a:t>
            </a:r>
            <a:br>
              <a:rPr lang="en-US" sz="1600" dirty="0"/>
            </a:br>
            <a:r>
              <a:rPr lang="en-US" sz="1600" dirty="0"/>
              <a:t>    position: relative;</a:t>
            </a:r>
            <a:br>
              <a:rPr lang="en-US" sz="1600" dirty="0"/>
            </a:br>
            <a:r>
              <a:rPr lang="en-US" sz="1600" dirty="0"/>
              <a:t>    background-color: red;</a:t>
            </a:r>
            <a:br>
              <a:rPr lang="en-US" sz="1600" dirty="0"/>
            </a:br>
            <a:r>
              <a:rPr lang="en-US" sz="1600" dirty="0"/>
              <a:t>    animation-name: example;</a:t>
            </a:r>
            <a:br>
              <a:rPr lang="en-US" sz="1600" dirty="0"/>
            </a:br>
            <a:r>
              <a:rPr lang="en-US" sz="1600" dirty="0"/>
              <a:t>    animation-duration: 4s;</a:t>
            </a:r>
            <a:br>
              <a:rPr lang="en-US" sz="1600" dirty="0"/>
            </a:br>
            <a:r>
              <a:rPr lang="en-US" sz="1600" dirty="0"/>
              <a:t>    animation-iteration-count: 3;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291" y="1713687"/>
            <a:ext cx="7943713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iteration count property </a:t>
            </a:r>
            <a:r>
              <a:rPr lang="en-US" sz="2000" b="1" dirty="0">
                <a:solidFill>
                  <a:srgbClr val="FFC000"/>
                </a:solidFill>
              </a:rPr>
              <a:t>specifies the number of times an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animation </a:t>
            </a:r>
            <a:r>
              <a:rPr lang="en-US" sz="2000" b="1" dirty="0">
                <a:solidFill>
                  <a:srgbClr val="FFC000"/>
                </a:solidFill>
              </a:rPr>
              <a:t>should run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Border-Radius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0420" y="2819400"/>
            <a:ext cx="7467600" cy="3200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.round-corners 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>
              <a:lnSpc>
                <a:spcPct val="15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{  border-radius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15px;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background: #732D21;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padding: 10px;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width: 150px;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height: 80px;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color: #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fff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; 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744" y="1998930"/>
            <a:ext cx="7690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C000"/>
                </a:solidFill>
              </a:rPr>
              <a:t>The border-radius property </a:t>
            </a:r>
            <a:r>
              <a:rPr lang="en-US" sz="2000" b="1" dirty="0">
                <a:solidFill>
                  <a:srgbClr val="FFC000"/>
                </a:solidFill>
              </a:rPr>
              <a:t>defines the radius of the element's corners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138" y="4126671"/>
            <a:ext cx="2439674" cy="15002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1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Direction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3291" y="2871673"/>
            <a:ext cx="7467600" cy="2690927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>
              <a:lnSpc>
                <a:spcPct val="150000"/>
              </a:lnSpc>
            </a:pP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ormal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The animation is played as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normal</a:t>
            </a:r>
          </a:p>
          <a:p>
            <a:pPr marL="114300">
              <a:lnSpc>
                <a:spcPct val="150000"/>
              </a:lnSpc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Reverse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 - The animation is played in reverse direction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 Alternate</a:t>
            </a:r>
            <a:r>
              <a:rPr lang="en-US" altLang="en-US" sz="1600" dirty="0">
                <a:solidFill>
                  <a:srgbClr val="DC143C"/>
                </a:solidFill>
                <a:latin typeface="Consolas" panose="020B0609020204030204" pitchFamily="49" charset="0"/>
              </a:rPr>
              <a:t> 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- The animation is played forwards first, then backwards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Consolas" panose="020B0609020204030204" pitchFamily="49" charset="0"/>
              </a:rPr>
              <a:t> Alternate-reverse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 - The animation is played backwards first,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then      forwards  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14300">
              <a:lnSpc>
                <a:spcPct val="150000"/>
              </a:lnSpc>
            </a:pP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291" y="1713687"/>
            <a:ext cx="8283358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direction </a:t>
            </a:r>
            <a:r>
              <a:rPr lang="en-US" sz="2000" b="1" dirty="0">
                <a:solidFill>
                  <a:srgbClr val="FFC000"/>
                </a:solidFill>
              </a:rPr>
              <a:t>property specifies whether an animation should be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played </a:t>
            </a:r>
            <a:r>
              <a:rPr lang="en-US" sz="2000" b="1" dirty="0">
                <a:solidFill>
                  <a:srgbClr val="FFC000"/>
                </a:solidFill>
              </a:rPr>
              <a:t>forwards, backwards or in alternate cycles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7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Direction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3291" y="2871673"/>
            <a:ext cx="7467600" cy="3757727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div {</a:t>
            </a:r>
            <a:br>
              <a:rPr lang="en-US" sz="1600" dirty="0"/>
            </a:br>
            <a:r>
              <a:rPr lang="en-US" sz="1600" dirty="0"/>
              <a:t>    width: 100px;</a:t>
            </a:r>
            <a:br>
              <a:rPr lang="en-US" sz="1600" dirty="0"/>
            </a:br>
            <a:r>
              <a:rPr lang="en-US" sz="1600" dirty="0"/>
              <a:t>    height: 100px;</a:t>
            </a:r>
            <a:br>
              <a:rPr lang="en-US" sz="1600" dirty="0"/>
            </a:br>
            <a:r>
              <a:rPr lang="en-US" sz="1600" dirty="0"/>
              <a:t>    position: relative;</a:t>
            </a:r>
            <a:br>
              <a:rPr lang="en-US" sz="1600" dirty="0"/>
            </a:br>
            <a:r>
              <a:rPr lang="en-US" sz="1600" dirty="0"/>
              <a:t>    background-color: red;</a:t>
            </a:r>
            <a:br>
              <a:rPr lang="en-US" sz="1600" dirty="0"/>
            </a:br>
            <a:r>
              <a:rPr lang="en-US" sz="1600" dirty="0"/>
              <a:t>    animation-name: example;</a:t>
            </a:r>
            <a:br>
              <a:rPr lang="en-US" sz="1600" dirty="0"/>
            </a:br>
            <a:r>
              <a:rPr lang="en-US" sz="1600" dirty="0"/>
              <a:t>    animation-duration: 4s;</a:t>
            </a:r>
            <a:br>
              <a:rPr lang="en-US" sz="1600" dirty="0"/>
            </a:br>
            <a:r>
              <a:rPr lang="en-US" sz="1600" dirty="0"/>
              <a:t>    animation-iteration-count: 2;</a:t>
            </a:r>
            <a:br>
              <a:rPr lang="en-US" sz="1600" dirty="0"/>
            </a:br>
            <a:r>
              <a:rPr lang="en-US" sz="1600" dirty="0"/>
              <a:t>    animation-direction: alternate;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291" y="1713687"/>
            <a:ext cx="8283358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direction </a:t>
            </a:r>
            <a:r>
              <a:rPr lang="en-US" sz="2000" b="1" dirty="0">
                <a:solidFill>
                  <a:srgbClr val="FFC000"/>
                </a:solidFill>
              </a:rPr>
              <a:t>property specifies whether an animation should be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played </a:t>
            </a:r>
            <a:r>
              <a:rPr lang="en-US" sz="2000" b="1" dirty="0">
                <a:solidFill>
                  <a:srgbClr val="FFC000"/>
                </a:solidFill>
              </a:rPr>
              <a:t>forwards, backwards or in alternate cycles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Fill Mode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52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3276600"/>
            <a:ext cx="7467600" cy="232263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None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- </a:t>
            </a:r>
            <a:r>
              <a:rPr lang="en-US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efault value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en-US" altLang="en-US" sz="1600" dirty="0" smtClean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orward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-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element will retain the style values that is set by the last </a:t>
            </a:r>
            <a:r>
              <a:rPr lang="en-US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keyframe</a:t>
            </a:r>
            <a:endParaRPr lang="en-US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smtClean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Backward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-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element will get the style values that is set by the first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keyframe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en-US" altLang="en-US" sz="1600" dirty="0" smtClean="0">
                <a:solidFill>
                  <a:srgbClr val="DC143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oth</a:t>
            </a: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- </a:t>
            </a:r>
            <a:r>
              <a:rPr lang="en-US" altLang="en-US" sz="16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 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animation will follow the rules for both forwards and backwards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916" y="1899472"/>
            <a:ext cx="89700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fill mode property </a:t>
            </a:r>
            <a:r>
              <a:rPr lang="en-US" sz="2000" b="1" dirty="0">
                <a:solidFill>
                  <a:srgbClr val="FFC000"/>
                </a:solidFill>
              </a:rPr>
              <a:t>specifies a style for the target element when the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animation </a:t>
            </a:r>
            <a:r>
              <a:rPr lang="en-US" sz="2000" b="1" dirty="0">
                <a:solidFill>
                  <a:srgbClr val="FFC000"/>
                </a:solidFill>
              </a:rPr>
              <a:t>is not playing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4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Fill Mode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53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3276600"/>
            <a:ext cx="7467600" cy="2322639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{</a:t>
            </a:r>
            <a:br>
              <a:rPr lang="en-US" sz="1600" dirty="0"/>
            </a:br>
            <a:r>
              <a:rPr lang="en-US" sz="1600" dirty="0"/>
              <a:t>    width: 100px;</a:t>
            </a:r>
            <a:br>
              <a:rPr lang="en-US" sz="1600" dirty="0"/>
            </a:br>
            <a:r>
              <a:rPr lang="en-US" sz="1600" dirty="0"/>
              <a:t>    height: 100px;</a:t>
            </a:r>
            <a:br>
              <a:rPr lang="en-US" sz="1600" dirty="0"/>
            </a:br>
            <a:r>
              <a:rPr lang="en-US" sz="1600" dirty="0"/>
              <a:t>    background: red;</a:t>
            </a:r>
            <a:br>
              <a:rPr lang="en-US" sz="1600" dirty="0"/>
            </a:br>
            <a:r>
              <a:rPr lang="en-US" sz="1600" dirty="0"/>
              <a:t>    position: relative;</a:t>
            </a:r>
            <a:br>
              <a:rPr lang="en-US" sz="1600" dirty="0"/>
            </a:br>
            <a:r>
              <a:rPr lang="en-US" sz="1600" dirty="0"/>
              <a:t>    animation-name: example;</a:t>
            </a:r>
            <a:br>
              <a:rPr lang="en-US" sz="1600" dirty="0"/>
            </a:br>
            <a:r>
              <a:rPr lang="en-US" sz="1600" dirty="0"/>
              <a:t>    animation-duration: 3s;</a:t>
            </a:r>
            <a:br>
              <a:rPr lang="en-US" sz="1600" dirty="0"/>
            </a:br>
            <a:r>
              <a:rPr lang="en-US" sz="1600" dirty="0"/>
              <a:t>    animation-fill-mode: forwards;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3916" y="1899472"/>
            <a:ext cx="89700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fill mode property </a:t>
            </a:r>
            <a:r>
              <a:rPr lang="en-US" sz="2000" b="1" dirty="0">
                <a:solidFill>
                  <a:srgbClr val="FFC000"/>
                </a:solidFill>
              </a:rPr>
              <a:t>specifies a style for the target element when the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animation </a:t>
            </a:r>
            <a:r>
              <a:rPr lang="en-US" sz="2000" b="1" dirty="0">
                <a:solidFill>
                  <a:srgbClr val="FFC000"/>
                </a:solidFill>
              </a:rPr>
              <a:t>is not playing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Animation Play State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54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5800" y="3505200"/>
            <a:ext cx="7467600" cy="1295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/>
              <a:t>div {</a:t>
            </a:r>
            <a:br>
              <a:rPr lang="en-US" sz="1600" dirty="0"/>
            </a:br>
            <a:r>
              <a:rPr lang="en-US" sz="1600" dirty="0"/>
              <a:t>    animation-play-state: paused;</a:t>
            </a:r>
            <a:br>
              <a:rPr lang="en-US" sz="1600" dirty="0"/>
            </a:br>
            <a:r>
              <a:rPr lang="en-US" sz="1600" dirty="0"/>
              <a:t>}</a:t>
            </a:r>
            <a:endParaRPr lang="en-US" altLang="en-US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778545"/>
            <a:ext cx="7571816" cy="10295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animation play state property </a:t>
            </a:r>
            <a:r>
              <a:rPr lang="en-US" sz="2000" b="1" dirty="0">
                <a:solidFill>
                  <a:srgbClr val="FFC000"/>
                </a:solidFill>
              </a:rPr>
              <a:t>specifies whether the animation is </a:t>
            </a:r>
            <a:endParaRPr lang="en-US" sz="2000" b="1" dirty="0" smtClean="0">
              <a:solidFill>
                <a:srgbClr val="FFC000"/>
              </a:solidFill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running </a:t>
            </a:r>
            <a:r>
              <a:rPr lang="en-US" sz="2000" b="1" dirty="0">
                <a:solidFill>
                  <a:srgbClr val="FFC000"/>
                </a:solidFill>
              </a:rPr>
              <a:t>or paused</a:t>
            </a:r>
            <a:endParaRPr lang="en-US" sz="1900" b="1" dirty="0" smtClean="0">
              <a:solidFill>
                <a:srgbClr val="FFC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Multi Columns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55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column-count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column-gap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column-rule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column-span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column-width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The CSS multi-column layout allows easy definition of multiple columns of text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952690"/>
            <a:ext cx="3365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</a:rPr>
              <a:t>Multi-column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properties: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0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Multi Columns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column-count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column-gap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column-rule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column-span</a:t>
            </a:r>
          </a:p>
          <a:p>
            <a:pPr marL="5715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column-width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>
                <a:solidFill>
                  <a:srgbClr val="FFC000"/>
                </a:solidFill>
              </a:rPr>
              <a:t>The CSS multi-column layout allows easy definition of multiple columns of text</a:t>
            </a:r>
            <a:endParaRPr lang="en-US" sz="1900" b="1" dirty="0">
              <a:solidFill>
                <a:srgbClr val="FFC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952690"/>
            <a:ext cx="3365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Verdana" panose="020B0604030504040204" pitchFamily="34" charset="0"/>
              </a:rPr>
              <a:t>Multi-column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</a:rPr>
              <a:t>properties: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1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Column Count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smtClean="0"/>
              <a:t>column-count: 4;</a:t>
            </a:r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column count property </a:t>
            </a:r>
            <a:r>
              <a:rPr lang="en-US" sz="2000" b="1" dirty="0">
                <a:solidFill>
                  <a:srgbClr val="FFC000"/>
                </a:solidFill>
              </a:rPr>
              <a:t>specifies the number of columns an element should be divided into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Column Gap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 column-gap: </a:t>
            </a:r>
            <a:r>
              <a:rPr lang="en-US" dirty="0" smtClean="0"/>
              <a:t>30px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column gap property </a:t>
            </a:r>
            <a:r>
              <a:rPr lang="en-US" sz="2000" b="1" dirty="0">
                <a:solidFill>
                  <a:srgbClr val="FFC000"/>
                </a:solidFill>
              </a:rPr>
              <a:t>specifies the gap between the </a:t>
            </a:r>
            <a:r>
              <a:rPr lang="en-US" sz="2000" b="1" dirty="0" smtClean="0">
                <a:solidFill>
                  <a:srgbClr val="FFC000"/>
                </a:solidFill>
              </a:rPr>
              <a:t>columns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10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Column Rule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59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smtClean="0"/>
              <a:t>column-rule:</a:t>
            </a:r>
            <a:r>
              <a:rPr lang="en-US" dirty="0"/>
              <a:t> </a:t>
            </a:r>
            <a:r>
              <a:rPr lang="en-US" dirty="0" smtClean="0"/>
              <a:t>2px </a:t>
            </a:r>
            <a:r>
              <a:rPr lang="en-US" dirty="0"/>
              <a:t>solid </a:t>
            </a:r>
            <a:r>
              <a:rPr lang="en-US" dirty="0" smtClean="0"/>
              <a:t>blue;</a:t>
            </a:r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column rule property </a:t>
            </a:r>
            <a:r>
              <a:rPr lang="en-US" sz="2000" b="1" dirty="0">
                <a:solidFill>
                  <a:srgbClr val="FFC000"/>
                </a:solidFill>
              </a:rPr>
              <a:t>is a shorthand property for setting all the column-rule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0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dirty="0"/>
              <a:t>Box-Shadow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6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0420" y="2819400"/>
            <a:ext cx="7467600" cy="24384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.box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{border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1px solid;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padding: 10px;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box-shadow: 2px 5px red;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   width:30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%;}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744" y="1998930"/>
            <a:ext cx="782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 </a:t>
            </a:r>
            <a:r>
              <a:rPr lang="en-US" sz="2000" b="1" dirty="0" smtClean="0">
                <a:solidFill>
                  <a:srgbClr val="FFC000"/>
                </a:solidFill>
              </a:rPr>
              <a:t>the Box-shadow </a:t>
            </a:r>
            <a:r>
              <a:rPr lang="en-US" sz="2000" b="1" dirty="0">
                <a:solidFill>
                  <a:srgbClr val="FFC000"/>
                </a:solidFill>
              </a:rPr>
              <a:t>property attaches one or more shadows to an element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54161"/>
            <a:ext cx="2505425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89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Column Span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60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</a:t>
            </a:r>
            <a:r>
              <a:rPr lang="en-US"/>
              <a:t> column-span: all</a:t>
            </a:r>
            <a:r>
              <a:rPr lang="en-US" smtClean="0"/>
              <a:t>;</a:t>
            </a:r>
            <a:endParaRPr lang="en-US" dirty="0" smtClean="0"/>
          </a:p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column span property </a:t>
            </a:r>
            <a:r>
              <a:rPr lang="en-US" sz="2000" b="1" dirty="0">
                <a:solidFill>
                  <a:srgbClr val="FFC000"/>
                </a:solidFill>
              </a:rPr>
              <a:t>specifies how many columns an element should span across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4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8600"/>
            <a:ext cx="7620000" cy="1143000"/>
          </a:xfrm>
        </p:spPr>
        <p:txBody>
          <a:bodyPr>
            <a:normAutofit/>
          </a:bodyPr>
          <a:lstStyle/>
          <a:p>
            <a:r>
              <a:rPr lang="en-US" dirty="0"/>
              <a:t>Column Width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61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3429000"/>
            <a:ext cx="7467600" cy="2228161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div {</a:t>
            </a:r>
            <a:br>
              <a:rPr lang="en-US" dirty="0"/>
            </a:br>
            <a:r>
              <a:rPr lang="en-US" dirty="0"/>
              <a:t>    column-width:</a:t>
            </a:r>
            <a:r>
              <a:rPr lang="en-US"/>
              <a:t> </a:t>
            </a:r>
            <a:r>
              <a:rPr lang="en-US" smtClean="0"/>
              <a:t>250px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017" y="2026703"/>
            <a:ext cx="8763000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spcBef>
                <a:spcPct val="20000"/>
              </a:spcBef>
            </a:pPr>
            <a:r>
              <a:rPr lang="en-US" sz="2000" b="1" dirty="0" smtClean="0">
                <a:solidFill>
                  <a:srgbClr val="FFC000"/>
                </a:solidFill>
              </a:rPr>
              <a:t>The column width </a:t>
            </a:r>
            <a:r>
              <a:rPr lang="en-US" sz="2000" b="1" dirty="0">
                <a:solidFill>
                  <a:srgbClr val="FFC000"/>
                </a:solidFill>
              </a:rPr>
              <a:t>property specifies a suggested, optimal width for the columns.</a:t>
            </a:r>
            <a:endParaRPr lang="en-US" sz="19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8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Text-Shadow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7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0420" y="2819400"/>
            <a:ext cx="7467600" cy="29718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div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{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text-shadow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</a:t>
            </a:r>
            <a:endParaRPr lang="ar-E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EG" i="1" dirty="0" smtClean="0">
                <a:solidFill>
                  <a:schemeClr val="bg2">
                    <a:lumMod val="25000"/>
                  </a:schemeClr>
                </a:solidFill>
              </a:rPr>
              <a:t>                       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h-shadow </a:t>
            </a:r>
            <a:endParaRPr lang="ar-EG" i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EG" i="1" dirty="0" smtClean="0">
                <a:solidFill>
                  <a:schemeClr val="bg2">
                    <a:lumMod val="25000"/>
                  </a:schemeClr>
                </a:solidFill>
              </a:rPr>
              <a:t>                       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v-shadow</a:t>
            </a:r>
            <a:endParaRPr lang="ar-EG" i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EG" i="1" dirty="0" smtClean="0">
                <a:solidFill>
                  <a:schemeClr val="bg2">
                    <a:lumMod val="25000"/>
                  </a:schemeClr>
                </a:solidFill>
              </a:rPr>
              <a:t>                      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blur-radius </a:t>
            </a:r>
            <a:endParaRPr lang="ar-EG" i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EG" i="1" dirty="0" smtClean="0">
                <a:solidFill>
                  <a:schemeClr val="bg2">
                    <a:lumMod val="25000"/>
                  </a:schemeClr>
                </a:solidFill>
              </a:rPr>
              <a:t>                       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color</a:t>
            </a:r>
            <a:r>
              <a:rPr lang="ar-EG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744" y="1998930"/>
            <a:ext cx="518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 </a:t>
            </a:r>
            <a:r>
              <a:rPr lang="en-US" sz="2000" b="1" dirty="0" smtClean="0">
                <a:solidFill>
                  <a:srgbClr val="FFC000"/>
                </a:solidFill>
              </a:rPr>
              <a:t>the text-shadow property </a:t>
            </a:r>
            <a:r>
              <a:rPr lang="en-US" sz="2000" b="1" dirty="0">
                <a:solidFill>
                  <a:srgbClr val="FFC000"/>
                </a:solidFill>
              </a:rPr>
              <a:t>adds shadow to </a:t>
            </a:r>
            <a:r>
              <a:rPr lang="en-US" sz="2000" b="1" dirty="0" smtClean="0">
                <a:solidFill>
                  <a:srgbClr val="FFC000"/>
                </a:solidFill>
              </a:rPr>
              <a:t>text</a:t>
            </a:r>
            <a:endParaRPr lang="en-US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26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Text-Shadow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8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0420" y="2819400"/>
            <a:ext cx="7467600" cy="15240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div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{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text-shadow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2px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2px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#FFf000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;}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33800"/>
            <a:ext cx="1609950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953FE-008D-4B84-AA16-12880D631E95}" type="slidenum">
              <a:rPr lang="en-US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pPr/>
              <a:t>9</a:t>
            </a:fld>
            <a:endParaRPr lang="en-US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4475" y="2667000"/>
            <a:ext cx="7467600" cy="1524000"/>
          </a:xfrm>
          <a:prstGeom prst="roundRect">
            <a:avLst>
              <a:gd name="adj" fmla="val 495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div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{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none | both| horizontal | vertical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}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3733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5709" y="1975534"/>
            <a:ext cx="8202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The resize property defines if (and how) an element is resizable by the user.</a:t>
            </a:r>
          </a:p>
        </p:txBody>
      </p:sp>
    </p:spTree>
    <p:extLst>
      <p:ext uri="{BB962C8B-B14F-4D97-AF65-F5344CB8AC3E}">
        <p14:creationId xmlns:p14="http://schemas.microsoft.com/office/powerpoint/2010/main" val="42614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241394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5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6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1366</Words>
  <Application>Microsoft Office PowerPoint</Application>
  <PresentationFormat>On-screen Show (4:3)</PresentationFormat>
  <Paragraphs>520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 Unicode MS</vt:lpstr>
      <vt:lpstr>Arial</vt:lpstr>
      <vt:lpstr>Calibri</vt:lpstr>
      <vt:lpstr>Consolas</vt:lpstr>
      <vt:lpstr>Georgia</vt:lpstr>
      <vt:lpstr>Verdana</vt:lpstr>
      <vt:lpstr>10241394</vt:lpstr>
      <vt:lpstr>CSS 3</vt:lpstr>
      <vt:lpstr>What is New CSS 3? </vt:lpstr>
      <vt:lpstr>Prefixes</vt:lpstr>
      <vt:lpstr>Box-sizing</vt:lpstr>
      <vt:lpstr>Border-Radius</vt:lpstr>
      <vt:lpstr>Box-Shadow</vt:lpstr>
      <vt:lpstr>Text-Shadow</vt:lpstr>
      <vt:lpstr>Text-Shadow</vt:lpstr>
      <vt:lpstr>Resize</vt:lpstr>
      <vt:lpstr>Resize</vt:lpstr>
      <vt:lpstr>CSS 2D Transforms</vt:lpstr>
      <vt:lpstr>Translate Method</vt:lpstr>
      <vt:lpstr>Translate Method</vt:lpstr>
      <vt:lpstr>Translate Method</vt:lpstr>
      <vt:lpstr>Scale Method</vt:lpstr>
      <vt:lpstr>Scale Method</vt:lpstr>
      <vt:lpstr>Scale Method</vt:lpstr>
      <vt:lpstr>Rotate Method</vt:lpstr>
      <vt:lpstr>Rotate Method</vt:lpstr>
      <vt:lpstr>Rotate Method</vt:lpstr>
      <vt:lpstr>Skew Method</vt:lpstr>
      <vt:lpstr>Skew Method</vt:lpstr>
      <vt:lpstr>Skew Method</vt:lpstr>
      <vt:lpstr>Matrix Method</vt:lpstr>
      <vt:lpstr>Transform-origin</vt:lpstr>
      <vt:lpstr>CSS 3D Transforms</vt:lpstr>
      <vt:lpstr>Transform Style </vt:lpstr>
      <vt:lpstr>Perspective Property</vt:lpstr>
      <vt:lpstr>Translate 3D Method</vt:lpstr>
      <vt:lpstr>Translate 3D Method</vt:lpstr>
      <vt:lpstr>Translate 3D Method</vt:lpstr>
      <vt:lpstr>Rotate 3D Method</vt:lpstr>
      <vt:lpstr>Scale 3D Method</vt:lpstr>
      <vt:lpstr>Scale&amp; Rotate 3D Method</vt:lpstr>
      <vt:lpstr>Scale&amp; Rotate 3D Method</vt:lpstr>
      <vt:lpstr>CSS Transitions</vt:lpstr>
      <vt:lpstr>CSS Transitions</vt:lpstr>
      <vt:lpstr>Property and Duration </vt:lpstr>
      <vt:lpstr>Transition Timing Function Property</vt:lpstr>
      <vt:lpstr>Transition Timing Function Property</vt:lpstr>
      <vt:lpstr>Transition Delay Effect </vt:lpstr>
      <vt:lpstr>CSS Animations</vt:lpstr>
      <vt:lpstr>Animation Name Method</vt:lpstr>
      <vt:lpstr>Animation Duration Method</vt:lpstr>
      <vt:lpstr>Animation Duration Method</vt:lpstr>
      <vt:lpstr>Animation Timing Method</vt:lpstr>
      <vt:lpstr>Animation Timing Method</vt:lpstr>
      <vt:lpstr>Animation Delay Method</vt:lpstr>
      <vt:lpstr>Animation iteration count Method</vt:lpstr>
      <vt:lpstr>Animation Direction Method</vt:lpstr>
      <vt:lpstr>Animation Direction Method</vt:lpstr>
      <vt:lpstr>Animation Fill Mode Method</vt:lpstr>
      <vt:lpstr>Animation Fill Mode Method</vt:lpstr>
      <vt:lpstr>Animation Play State Method</vt:lpstr>
      <vt:lpstr>Multi Columns</vt:lpstr>
      <vt:lpstr>Multi Columns</vt:lpstr>
      <vt:lpstr>Column Count</vt:lpstr>
      <vt:lpstr>Column Gap</vt:lpstr>
      <vt:lpstr>Column Rule</vt:lpstr>
      <vt:lpstr>Column Span</vt:lpstr>
      <vt:lpstr>Column Width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2009-12-20T10:46:17Z</dcterms:created>
  <dcterms:modified xsi:type="dcterms:W3CDTF">2018-05-20T14:27:35Z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TC102413941033</vt:lpwstr>
  </property>
</Properties>
</file>